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7" r:id="rId3"/>
    <p:sldId id="259" r:id="rId4"/>
    <p:sldId id="267" r:id="rId5"/>
    <p:sldId id="265" r:id="rId6"/>
    <p:sldId id="268" r:id="rId7"/>
    <p:sldId id="258" r:id="rId8"/>
    <p:sldId id="261" r:id="rId9"/>
    <p:sldId id="262" r:id="rId10"/>
    <p:sldId id="263" r:id="rId11"/>
    <p:sldId id="266" r:id="rId12"/>
    <p:sldId id="264" r:id="rId13"/>
    <p:sldId id="26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8AF50-E614-4D68-85DD-518B6F375116}" type="datetimeFigureOut">
              <a:rPr lang="en-US" smtClean="0"/>
              <a:t>3/10/2020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619643-8DC5-4288-8FA2-4830F863D15D}" type="slidenum">
              <a:rPr lang="en-US" smtClean="0"/>
              <a:t>‹#›</a:t>
            </a:fld>
            <a:endParaRPr lang="en-US"/>
          </a:p>
        </p:txBody>
      </p:sp>
    </p:spTree>
    <p:extLst>
      <p:ext uri="{BB962C8B-B14F-4D97-AF65-F5344CB8AC3E}">
        <p14:creationId xmlns:p14="http://schemas.microsoft.com/office/powerpoint/2010/main" val="3598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AAA Foundation for Traffic Safety released a report in May 2012 that showed that the risk of 16- or 17-year old drivers being killed in a crash increases with each additional teenage passenger in the vehicle. The risk increases 44 percent with one passenger; it doubles with two passengers, and quadruples with three or more passengers. The study analyzed crash data and the number of miles driven by 16- and 17-year olds.</a:t>
            </a:r>
          </a:p>
        </p:txBody>
      </p:sp>
      <p:sp>
        <p:nvSpPr>
          <p:cNvPr id="4" name="Slide Number Placeholder 3"/>
          <p:cNvSpPr>
            <a:spLocks noGrp="1"/>
          </p:cNvSpPr>
          <p:nvPr>
            <p:ph type="sldNum" sz="quarter" idx="10"/>
          </p:nvPr>
        </p:nvSpPr>
        <p:spPr/>
        <p:txBody>
          <a:bodyPr/>
          <a:lstStyle/>
          <a:p>
            <a:fld id="{83619643-8DC5-4288-8FA2-4830F863D15D}" type="slidenum">
              <a:rPr lang="en-US" smtClean="0"/>
              <a:t>7</a:t>
            </a:fld>
            <a:endParaRPr lang="en-US"/>
          </a:p>
        </p:txBody>
      </p:sp>
    </p:spTree>
    <p:extLst>
      <p:ext uri="{BB962C8B-B14F-4D97-AF65-F5344CB8AC3E}">
        <p14:creationId xmlns:p14="http://schemas.microsoft.com/office/powerpoint/2010/main" val="9560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Novice driver – someone who has a learners permit or provisional licenses</a:t>
            </a:r>
          </a:p>
        </p:txBody>
      </p:sp>
      <p:sp>
        <p:nvSpPr>
          <p:cNvPr id="4" name="Slide Number Placeholder 3"/>
          <p:cNvSpPr>
            <a:spLocks noGrp="1"/>
          </p:cNvSpPr>
          <p:nvPr>
            <p:ph type="sldNum" sz="quarter" idx="10"/>
          </p:nvPr>
        </p:nvSpPr>
        <p:spPr/>
        <p:txBody>
          <a:bodyPr/>
          <a:lstStyle/>
          <a:p>
            <a:fld id="{83619643-8DC5-4288-8FA2-4830F863D15D}" type="slidenum">
              <a:rPr lang="en-US" smtClean="0"/>
              <a:t>11</a:t>
            </a:fld>
            <a:endParaRPr lang="en-US"/>
          </a:p>
        </p:txBody>
      </p:sp>
    </p:spTree>
    <p:extLst>
      <p:ext uri="{BB962C8B-B14F-4D97-AF65-F5344CB8AC3E}">
        <p14:creationId xmlns:p14="http://schemas.microsoft.com/office/powerpoint/2010/main" val="357822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46859A-0485-4DD9-ACFC-DEF59EC03E7A}"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36375-7BC9-450D-82E6-E8BCD8EAE88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49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6859A-0485-4DD9-ACFC-DEF59EC03E7A}"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36375-7BC9-450D-82E6-E8BCD8EAE889}" type="slidenum">
              <a:rPr lang="en-US" smtClean="0"/>
              <a:t>‹#›</a:t>
            </a:fld>
            <a:endParaRPr lang="en-US"/>
          </a:p>
        </p:txBody>
      </p:sp>
    </p:spTree>
    <p:extLst>
      <p:ext uri="{BB962C8B-B14F-4D97-AF65-F5344CB8AC3E}">
        <p14:creationId xmlns:p14="http://schemas.microsoft.com/office/powerpoint/2010/main" val="291240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6859A-0485-4DD9-ACFC-DEF59EC03E7A}"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36375-7BC9-450D-82E6-E8BCD8EAE889}" type="slidenum">
              <a:rPr lang="en-US" smtClean="0"/>
              <a:t>‹#›</a:t>
            </a:fld>
            <a:endParaRPr lang="en-US"/>
          </a:p>
        </p:txBody>
      </p:sp>
    </p:spTree>
    <p:extLst>
      <p:ext uri="{BB962C8B-B14F-4D97-AF65-F5344CB8AC3E}">
        <p14:creationId xmlns:p14="http://schemas.microsoft.com/office/powerpoint/2010/main" val="3414972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46859A-0485-4DD9-ACFC-DEF59EC03E7A}"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36375-7BC9-450D-82E6-E8BCD8EAE889}" type="slidenum">
              <a:rPr lang="en-US" smtClean="0"/>
              <a:t>‹#›</a:t>
            </a:fld>
            <a:endParaRPr lang="en-US"/>
          </a:p>
        </p:txBody>
      </p:sp>
    </p:spTree>
    <p:extLst>
      <p:ext uri="{BB962C8B-B14F-4D97-AF65-F5344CB8AC3E}">
        <p14:creationId xmlns:p14="http://schemas.microsoft.com/office/powerpoint/2010/main" val="392283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6859A-0485-4DD9-ACFC-DEF59EC03E7A}"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36375-7BC9-450D-82E6-E8BCD8EAE889}" type="slidenum">
              <a:rPr lang="en-US" smtClean="0"/>
              <a:t>‹#›</a:t>
            </a:fld>
            <a:endParaRPr lang="en-US"/>
          </a:p>
        </p:txBody>
      </p:sp>
    </p:spTree>
    <p:extLst>
      <p:ext uri="{BB962C8B-B14F-4D97-AF65-F5344CB8AC3E}">
        <p14:creationId xmlns:p14="http://schemas.microsoft.com/office/powerpoint/2010/main" val="4171471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46859A-0485-4DD9-ACFC-DEF59EC03E7A}"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36375-7BC9-450D-82E6-E8BCD8EAE88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82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46859A-0485-4DD9-ACFC-DEF59EC03E7A}"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36375-7BC9-450D-82E6-E8BCD8EAE889}" type="slidenum">
              <a:rPr lang="en-US" smtClean="0"/>
              <a:t>‹#›</a:t>
            </a:fld>
            <a:endParaRPr lang="en-US"/>
          </a:p>
        </p:txBody>
      </p:sp>
    </p:spTree>
    <p:extLst>
      <p:ext uri="{BB962C8B-B14F-4D97-AF65-F5344CB8AC3E}">
        <p14:creationId xmlns:p14="http://schemas.microsoft.com/office/powerpoint/2010/main" val="354499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46859A-0485-4DD9-ACFC-DEF59EC03E7A}"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336375-7BC9-450D-82E6-E8BCD8EAE889}" type="slidenum">
              <a:rPr lang="en-US" smtClean="0"/>
              <a:t>‹#›</a:t>
            </a:fld>
            <a:endParaRPr lang="en-US"/>
          </a:p>
        </p:txBody>
      </p:sp>
    </p:spTree>
    <p:extLst>
      <p:ext uri="{BB962C8B-B14F-4D97-AF65-F5344CB8AC3E}">
        <p14:creationId xmlns:p14="http://schemas.microsoft.com/office/powerpoint/2010/main" val="2923187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46859A-0485-4DD9-ACFC-DEF59EC03E7A}"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336375-7BC9-450D-82E6-E8BCD8EAE889}" type="slidenum">
              <a:rPr lang="en-US" smtClean="0"/>
              <a:t>‹#›</a:t>
            </a:fld>
            <a:endParaRPr lang="en-US"/>
          </a:p>
        </p:txBody>
      </p:sp>
    </p:spTree>
    <p:extLst>
      <p:ext uri="{BB962C8B-B14F-4D97-AF65-F5344CB8AC3E}">
        <p14:creationId xmlns:p14="http://schemas.microsoft.com/office/powerpoint/2010/main" val="258951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46859A-0485-4DD9-ACFC-DEF59EC03E7A}" type="datetimeFigureOut">
              <a:rPr lang="en-US" smtClean="0"/>
              <a:t>3/10/2020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E336375-7BC9-450D-82E6-E8BCD8EAE889}" type="slidenum">
              <a:rPr lang="en-US" smtClean="0"/>
              <a:t>‹#›</a:t>
            </a:fld>
            <a:endParaRPr lang="en-US"/>
          </a:p>
        </p:txBody>
      </p:sp>
    </p:spTree>
    <p:extLst>
      <p:ext uri="{BB962C8B-B14F-4D97-AF65-F5344CB8AC3E}">
        <p14:creationId xmlns:p14="http://schemas.microsoft.com/office/powerpoint/2010/main" val="367766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C46859A-0485-4DD9-ACFC-DEF59EC03E7A}" type="datetimeFigureOut">
              <a:rPr lang="en-US" smtClean="0"/>
              <a:t>3/10/2020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336375-7BC9-450D-82E6-E8BCD8EAE889}" type="slidenum">
              <a:rPr lang="en-US" smtClean="0"/>
              <a:t>‹#›</a:t>
            </a:fld>
            <a:endParaRPr lang="en-US"/>
          </a:p>
        </p:txBody>
      </p:sp>
    </p:spTree>
    <p:extLst>
      <p:ext uri="{BB962C8B-B14F-4D97-AF65-F5344CB8AC3E}">
        <p14:creationId xmlns:p14="http://schemas.microsoft.com/office/powerpoint/2010/main" val="1018582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46859A-0485-4DD9-ACFC-DEF59EC03E7A}"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36375-7BC9-450D-82E6-E8BCD8EAE889}" type="slidenum">
              <a:rPr lang="en-US" smtClean="0"/>
              <a:t>‹#›</a:t>
            </a:fld>
            <a:endParaRPr lang="en-US"/>
          </a:p>
        </p:txBody>
      </p:sp>
    </p:spTree>
    <p:extLst>
      <p:ext uri="{BB962C8B-B14F-4D97-AF65-F5344CB8AC3E}">
        <p14:creationId xmlns:p14="http://schemas.microsoft.com/office/powerpoint/2010/main" val="30188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C46859A-0485-4DD9-ACFC-DEF59EC03E7A}" type="datetimeFigureOut">
              <a:rPr lang="en-US" smtClean="0"/>
              <a:t>3/10/2020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E336375-7BC9-450D-82E6-E8BCD8EAE889}"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64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64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099" y="1154047"/>
            <a:ext cx="7543800" cy="1316037"/>
          </a:xfrm>
        </p:spPr>
        <p:txBody>
          <a:bodyPr>
            <a:normAutofit/>
          </a:bodyPr>
          <a:lstStyle/>
          <a:p>
            <a:r>
              <a:rPr lang="en-US" sz="6000" b="1" dirty="0"/>
              <a:t>Teen Driving Issues</a:t>
            </a:r>
          </a:p>
        </p:txBody>
      </p:sp>
      <p:sp>
        <p:nvSpPr>
          <p:cNvPr id="3" name="Subtitle 2"/>
          <p:cNvSpPr>
            <a:spLocks noGrp="1"/>
          </p:cNvSpPr>
          <p:nvPr>
            <p:ph type="subTitle" idx="1"/>
          </p:nvPr>
        </p:nvSpPr>
        <p:spPr>
          <a:xfrm>
            <a:off x="1143000" y="2590800"/>
            <a:ext cx="6858000" cy="2667000"/>
          </a:xfrm>
        </p:spPr>
        <p:txBody>
          <a:bodyPr/>
          <a:lstStyle/>
          <a:p>
            <a:r>
              <a:rPr lang="en-US" b="1" i="1" dirty="0">
                <a:solidFill>
                  <a:schemeClr val="tx1"/>
                </a:solidFill>
              </a:rPr>
              <a:t>Invest Class</a:t>
            </a:r>
          </a:p>
        </p:txBody>
      </p:sp>
      <p:pic>
        <p:nvPicPr>
          <p:cNvPr id="4" name="Picture 3" descr="A close up of a sign&#10;&#10;Description automatically generated">
            <a:extLst>
              <a:ext uri="{FF2B5EF4-FFF2-40B4-BE49-F238E27FC236}">
                <a16:creationId xmlns:a16="http://schemas.microsoft.com/office/drawing/2014/main" id="{E3060C2D-630A-4863-B7E6-0F08B02733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2729" y="4419600"/>
            <a:ext cx="3074291" cy="1162082"/>
          </a:xfrm>
          <a:prstGeom prst="rect">
            <a:avLst/>
          </a:prstGeom>
        </p:spPr>
      </p:pic>
    </p:spTree>
    <p:extLst>
      <p:ext uri="{BB962C8B-B14F-4D97-AF65-F5344CB8AC3E}">
        <p14:creationId xmlns:p14="http://schemas.microsoft.com/office/powerpoint/2010/main" val="3736712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lstStyle/>
          <a:p>
            <a:r>
              <a:rPr lang="en-US" b="1" dirty="0"/>
              <a:t>Texting and Driving</a:t>
            </a:r>
          </a:p>
        </p:txBody>
      </p:sp>
      <p:sp>
        <p:nvSpPr>
          <p:cNvPr id="3" name="Content Placeholder 2"/>
          <p:cNvSpPr>
            <a:spLocks noGrp="1"/>
          </p:cNvSpPr>
          <p:nvPr>
            <p:ph idx="1"/>
          </p:nvPr>
        </p:nvSpPr>
        <p:spPr>
          <a:xfrm>
            <a:off x="685800" y="1904999"/>
            <a:ext cx="7816412" cy="3214689"/>
          </a:xfrm>
        </p:spPr>
        <p:txBody>
          <a:bodyPr>
            <a:normAutofit/>
          </a:bodyPr>
          <a:lstStyle/>
          <a:p>
            <a:pPr>
              <a:lnSpc>
                <a:spcPct val="100000"/>
              </a:lnSpc>
              <a:spcBef>
                <a:spcPts val="1800"/>
              </a:spcBef>
              <a:buFont typeface="Arial" panose="020B0604020202020204" pitchFamily="34" charset="0"/>
              <a:buChar char="•"/>
            </a:pPr>
            <a:r>
              <a:rPr lang="en-US" sz="2400" dirty="0"/>
              <a:t> You are 23% more likely to get into an accident while texting.</a:t>
            </a:r>
          </a:p>
          <a:p>
            <a:pPr>
              <a:lnSpc>
                <a:spcPct val="100000"/>
              </a:lnSpc>
              <a:spcBef>
                <a:spcPts val="1800"/>
              </a:spcBef>
              <a:buFont typeface="Arial" panose="020B0604020202020204" pitchFamily="34" charset="0"/>
              <a:buChar char="•"/>
            </a:pPr>
            <a:r>
              <a:rPr lang="en-US" sz="2400" dirty="0"/>
              <a:t> Using a cellphone while driving delays a driver’s reaction as much as driving with an alcohol level of .08 (the legal limit in most states).</a:t>
            </a:r>
          </a:p>
        </p:txBody>
      </p:sp>
      <p:pic>
        <p:nvPicPr>
          <p:cNvPr id="4" name="Picture 3">
            <a:extLst>
              <a:ext uri="{FF2B5EF4-FFF2-40B4-BE49-F238E27FC236}">
                <a16:creationId xmlns:a16="http://schemas.microsoft.com/office/drawing/2014/main" id="{B60DF829-10FF-4057-9B61-ECEAB06BF95F}"/>
              </a:ext>
            </a:extLst>
          </p:cNvPr>
          <p:cNvPicPr>
            <a:picLocks noChangeAspect="1"/>
          </p:cNvPicPr>
          <p:nvPr/>
        </p:nvPicPr>
        <p:blipFill>
          <a:blip r:embed="rId2"/>
          <a:stretch>
            <a:fillRect/>
          </a:stretch>
        </p:blipFill>
        <p:spPr>
          <a:xfrm>
            <a:off x="2743200" y="3815456"/>
            <a:ext cx="3194324" cy="2162175"/>
          </a:xfrm>
          <a:prstGeom prst="rect">
            <a:avLst/>
          </a:prstGeom>
        </p:spPr>
      </p:pic>
      <p:pic>
        <p:nvPicPr>
          <p:cNvPr id="7" name="Picture 6" descr="A close up of a sign&#10;&#10;Description automatically generated">
            <a:extLst>
              <a:ext uri="{FF2B5EF4-FFF2-40B4-BE49-F238E27FC236}">
                <a16:creationId xmlns:a16="http://schemas.microsoft.com/office/drawing/2014/main" id="{EF6A2966-BD03-4D1D-8992-A057ECCE1B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987" y="5638800"/>
            <a:ext cx="1792758" cy="677662"/>
          </a:xfrm>
          <a:prstGeom prst="rect">
            <a:avLst/>
          </a:prstGeom>
        </p:spPr>
      </p:pic>
    </p:spTree>
    <p:extLst>
      <p:ext uri="{BB962C8B-B14F-4D97-AF65-F5344CB8AC3E}">
        <p14:creationId xmlns:p14="http://schemas.microsoft.com/office/powerpoint/2010/main" val="2663101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6"/>
          </a:xfrm>
        </p:spPr>
        <p:txBody>
          <a:bodyPr>
            <a:normAutofit/>
          </a:bodyPr>
          <a:lstStyle/>
          <a:p>
            <a:r>
              <a:rPr lang="en-US" sz="4000" b="1" dirty="0"/>
              <a:t>Cellphone Use While Driving Laws</a:t>
            </a:r>
          </a:p>
        </p:txBody>
      </p:sp>
      <p:sp>
        <p:nvSpPr>
          <p:cNvPr id="3" name="Content Placeholder 2"/>
          <p:cNvSpPr>
            <a:spLocks noGrp="1"/>
          </p:cNvSpPr>
          <p:nvPr>
            <p:ph idx="1"/>
          </p:nvPr>
        </p:nvSpPr>
        <p:spPr>
          <a:xfrm>
            <a:off x="800100" y="1905000"/>
            <a:ext cx="7543800" cy="4343400"/>
          </a:xfrm>
        </p:spPr>
        <p:txBody>
          <a:bodyPr>
            <a:normAutofit lnSpcReduction="10000"/>
          </a:bodyPr>
          <a:lstStyle/>
          <a:p>
            <a:pPr>
              <a:lnSpc>
                <a:spcPct val="100000"/>
              </a:lnSpc>
              <a:buFont typeface="Arial" panose="020B0604020202020204" pitchFamily="34" charset="0"/>
              <a:buChar char="•"/>
            </a:pPr>
            <a:r>
              <a:rPr lang="en-US" b="1" dirty="0"/>
              <a:t> Hand-held Cell Phone Use: </a:t>
            </a:r>
            <a:r>
              <a:rPr lang="en-US" dirty="0"/>
              <a:t>12 states, D.C., Puerto Rico, Guam and the U.S. Virgin Islands prohibit</a:t>
            </a:r>
            <a:r>
              <a:rPr lang="en-US" b="1" dirty="0"/>
              <a:t> all drivers </a:t>
            </a:r>
            <a:r>
              <a:rPr lang="en-US" dirty="0"/>
              <a:t>from using hand-held cell phones while driving. Beginning in October 2013, all laws are </a:t>
            </a:r>
            <a:r>
              <a:rPr lang="en-US" b="1" dirty="0"/>
              <a:t>primary enforcement</a:t>
            </a:r>
            <a:r>
              <a:rPr lang="en-US" dirty="0"/>
              <a:t>—an officer may cite a driver for using a hand-held cell phone without any other traffic offense taking place. </a:t>
            </a:r>
          </a:p>
          <a:p>
            <a:pPr>
              <a:lnSpc>
                <a:spcPct val="100000"/>
              </a:lnSpc>
              <a:buFont typeface="Arial" panose="020B0604020202020204" pitchFamily="34" charset="0"/>
              <a:buChar char="•"/>
            </a:pPr>
            <a:r>
              <a:rPr lang="en-US" b="1" dirty="0"/>
              <a:t> All Cell Phone Use:</a:t>
            </a:r>
            <a:r>
              <a:rPr lang="en-US" dirty="0"/>
              <a:t> No state bans all cell phone use for all drivers, but 37 states and D.C. ban all cell phone use by </a:t>
            </a:r>
            <a:r>
              <a:rPr lang="en-US" b="1" dirty="0"/>
              <a:t>novice drivers</a:t>
            </a:r>
            <a:r>
              <a:rPr lang="en-US" dirty="0"/>
              <a:t>, and 20 states and D.C. prohibit it for </a:t>
            </a:r>
            <a:r>
              <a:rPr lang="en-US" b="1" dirty="0"/>
              <a:t>school bus drivers</a:t>
            </a:r>
            <a:r>
              <a:rPr lang="en-US" dirty="0"/>
              <a:t>. </a:t>
            </a:r>
          </a:p>
          <a:p>
            <a:pPr>
              <a:lnSpc>
                <a:spcPct val="100000"/>
              </a:lnSpc>
              <a:buFont typeface="Arial" panose="020B0604020202020204" pitchFamily="34" charset="0"/>
              <a:buChar char="•"/>
            </a:pPr>
            <a:r>
              <a:rPr lang="en-US" b="1" dirty="0"/>
              <a:t>T </a:t>
            </a:r>
            <a:r>
              <a:rPr lang="en-US" b="1" dirty="0" err="1"/>
              <a:t>ext</a:t>
            </a:r>
            <a:r>
              <a:rPr lang="en-US" b="1" dirty="0"/>
              <a:t> Messaging:</a:t>
            </a:r>
            <a:r>
              <a:rPr lang="en-US" dirty="0"/>
              <a:t> Washington was the first state to pass a texting ban. Currently, 42 states, D.C., Puerto Rico, Guam and the U.S. Virgin Islands ban text messaging for all drivers. An additional 5 states prohibit text messaging by </a:t>
            </a:r>
            <a:r>
              <a:rPr lang="en-US" b="1" dirty="0"/>
              <a:t>novice drivers</a:t>
            </a:r>
            <a:r>
              <a:rPr lang="en-US" dirty="0"/>
              <a:t>. </a:t>
            </a:r>
          </a:p>
          <a:p>
            <a:pPr>
              <a:lnSpc>
                <a:spcPct val="100000"/>
              </a:lnSpc>
              <a:buFont typeface="Arial" panose="020B0604020202020204" pitchFamily="34" charset="0"/>
              <a:buChar char="•"/>
            </a:pPr>
            <a:r>
              <a:rPr lang="en-US" dirty="0"/>
              <a:t> 3 states restrict </a:t>
            </a:r>
            <a:r>
              <a:rPr lang="en-US" b="1" dirty="0"/>
              <a:t>school bus drivers</a:t>
            </a:r>
            <a:r>
              <a:rPr lang="en-US" dirty="0"/>
              <a:t> from texting.</a:t>
            </a:r>
          </a:p>
          <a:p>
            <a:pPr>
              <a:lnSpc>
                <a:spcPct val="100000"/>
              </a:lnSpc>
              <a:spcBef>
                <a:spcPts val="1200"/>
              </a:spcBef>
            </a:pPr>
            <a:endParaRPr lang="en-US" dirty="0"/>
          </a:p>
        </p:txBody>
      </p:sp>
      <p:pic>
        <p:nvPicPr>
          <p:cNvPr id="5" name="Picture 4" descr="A close up of a sign&#10;&#10;Description automatically generated">
            <a:extLst>
              <a:ext uri="{FF2B5EF4-FFF2-40B4-BE49-F238E27FC236}">
                <a16:creationId xmlns:a16="http://schemas.microsoft.com/office/drawing/2014/main" id="{D0FDC6EA-DBB1-469D-A922-CBB905311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987" y="5638800"/>
            <a:ext cx="1792758" cy="677662"/>
          </a:xfrm>
          <a:prstGeom prst="rect">
            <a:avLst/>
          </a:prstGeom>
        </p:spPr>
      </p:pic>
    </p:spTree>
    <p:extLst>
      <p:ext uri="{BB962C8B-B14F-4D97-AF65-F5344CB8AC3E}">
        <p14:creationId xmlns:p14="http://schemas.microsoft.com/office/powerpoint/2010/main" val="6963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926" y="271463"/>
            <a:ext cx="7886700" cy="1176337"/>
          </a:xfrm>
        </p:spPr>
        <p:txBody>
          <a:bodyPr>
            <a:normAutofit/>
          </a:bodyPr>
          <a:lstStyle/>
          <a:p>
            <a:r>
              <a:rPr lang="en-US" sz="4000" b="1" dirty="0"/>
              <a:t>Graduated Licensing</a:t>
            </a:r>
          </a:p>
        </p:txBody>
      </p:sp>
      <p:sp>
        <p:nvSpPr>
          <p:cNvPr id="3" name="Content Placeholder 2"/>
          <p:cNvSpPr>
            <a:spLocks noGrp="1"/>
          </p:cNvSpPr>
          <p:nvPr>
            <p:ph idx="1"/>
          </p:nvPr>
        </p:nvSpPr>
        <p:spPr>
          <a:xfrm>
            <a:off x="304800" y="1828800"/>
            <a:ext cx="8460828" cy="4004844"/>
          </a:xfrm>
        </p:spPr>
        <p:txBody>
          <a:bodyPr>
            <a:normAutofit/>
          </a:bodyPr>
          <a:lstStyle/>
          <a:p>
            <a:pPr>
              <a:lnSpc>
                <a:spcPct val="100000"/>
              </a:lnSpc>
              <a:spcBef>
                <a:spcPts val="1800"/>
              </a:spcBef>
              <a:buFont typeface="Arial" panose="020B0604020202020204" pitchFamily="34" charset="0"/>
              <a:buChar char="•"/>
            </a:pPr>
            <a:r>
              <a:rPr lang="en-US" sz="2400" dirty="0"/>
              <a:t> Teenage motor vehicle crash deaths in 2011 occurred most often from 9 pm to midnight (16%) and midnight to 3 am (16%).</a:t>
            </a:r>
          </a:p>
          <a:p>
            <a:pPr>
              <a:lnSpc>
                <a:spcPct val="100000"/>
              </a:lnSpc>
              <a:spcBef>
                <a:spcPts val="1800"/>
              </a:spcBef>
              <a:buFont typeface="Arial" panose="020B0604020202020204" pitchFamily="34" charset="0"/>
              <a:buChar char="•"/>
            </a:pPr>
            <a:r>
              <a:rPr lang="en-US" sz="2400" dirty="0"/>
              <a:t> Graduated licensing laws help limit the exposure of young people during their most risky time. </a:t>
            </a:r>
          </a:p>
        </p:txBody>
      </p:sp>
      <p:pic>
        <p:nvPicPr>
          <p:cNvPr id="7170" name="Picture 2" descr="Image result for Graduated Licensing">
            <a:extLst>
              <a:ext uri="{FF2B5EF4-FFF2-40B4-BE49-F238E27FC236}">
                <a16:creationId xmlns:a16="http://schemas.microsoft.com/office/drawing/2014/main" id="{A01DC513-ECE4-4C7B-91CA-379977F52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10000"/>
            <a:ext cx="3733800" cy="22729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EFC7D576-FDBB-41F5-9DFC-40B52D5035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987" y="5638800"/>
            <a:ext cx="1792758" cy="677662"/>
          </a:xfrm>
          <a:prstGeom prst="rect">
            <a:avLst/>
          </a:prstGeom>
        </p:spPr>
      </p:pic>
    </p:spTree>
    <p:extLst>
      <p:ext uri="{BB962C8B-B14F-4D97-AF65-F5344CB8AC3E}">
        <p14:creationId xmlns:p14="http://schemas.microsoft.com/office/powerpoint/2010/main" val="1864055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6"/>
          </a:xfrm>
        </p:spPr>
        <p:txBody>
          <a:bodyPr>
            <a:normAutofit/>
          </a:bodyPr>
          <a:lstStyle/>
          <a:p>
            <a:r>
              <a:rPr lang="en-US" sz="4000" b="1" dirty="0"/>
              <a:t>Auto Insurance for Young Drivers</a:t>
            </a:r>
          </a:p>
        </p:txBody>
      </p:sp>
      <p:sp>
        <p:nvSpPr>
          <p:cNvPr id="4" name="Rectangle 3"/>
          <p:cNvSpPr/>
          <p:nvPr/>
        </p:nvSpPr>
        <p:spPr>
          <a:xfrm>
            <a:off x="4648200" y="1676400"/>
            <a:ext cx="4191000" cy="3354765"/>
          </a:xfrm>
          <a:prstGeom prst="rect">
            <a:avLst/>
          </a:prstGeom>
        </p:spPr>
        <p:txBody>
          <a:bodyPr wrap="square">
            <a:spAutoFit/>
          </a:bodyPr>
          <a:lstStyle/>
          <a:p>
            <a:pPr marL="342900" indent="-342900">
              <a:spcBef>
                <a:spcPts val="1200"/>
              </a:spcBef>
              <a:buFont typeface="Arial" pitchFamily="34" charset="0"/>
              <a:buChar char="•"/>
            </a:pPr>
            <a:r>
              <a:rPr lang="en-US" sz="2400" dirty="0"/>
              <a:t>Because of the higher accident rate for young drivers, insurance premiums tend to be higher</a:t>
            </a:r>
          </a:p>
          <a:p>
            <a:pPr marL="342900" indent="-342900">
              <a:spcBef>
                <a:spcPts val="1200"/>
              </a:spcBef>
              <a:buFont typeface="Arial" pitchFamily="34" charset="0"/>
              <a:buChar char="•"/>
            </a:pPr>
            <a:r>
              <a:rPr lang="en-US" sz="2400" dirty="0"/>
              <a:t>This increases if the insured is a male teenager</a:t>
            </a:r>
          </a:p>
          <a:p>
            <a:pPr marL="342900" indent="-342900">
              <a:spcBef>
                <a:spcPts val="1200"/>
              </a:spcBef>
              <a:buFont typeface="Arial" pitchFamily="34" charset="0"/>
              <a:buChar char="•"/>
            </a:pPr>
            <a:r>
              <a:rPr lang="en-US" sz="2400" dirty="0"/>
              <a:t>Many insurance companies offer good student discounts</a:t>
            </a:r>
          </a:p>
        </p:txBody>
      </p:sp>
      <p:pic>
        <p:nvPicPr>
          <p:cNvPr id="6146" name="Picture 2" descr="Image result for auto insuranmce policy and car keys">
            <a:extLst>
              <a:ext uri="{FF2B5EF4-FFF2-40B4-BE49-F238E27FC236}">
                <a16:creationId xmlns:a16="http://schemas.microsoft.com/office/drawing/2014/main" id="{F418CB64-DA6E-463E-99E6-B31579997C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809" y="2057400"/>
            <a:ext cx="35433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A8F2BC65-8715-44D5-A317-D1E4B065FC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987" y="5638800"/>
            <a:ext cx="1792758" cy="677662"/>
          </a:xfrm>
          <a:prstGeom prst="rect">
            <a:avLst/>
          </a:prstGeom>
        </p:spPr>
      </p:pic>
    </p:spTree>
    <p:extLst>
      <p:ext uri="{BB962C8B-B14F-4D97-AF65-F5344CB8AC3E}">
        <p14:creationId xmlns:p14="http://schemas.microsoft.com/office/powerpoint/2010/main" val="163880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37396"/>
          </a:xfrm>
        </p:spPr>
        <p:txBody>
          <a:bodyPr/>
          <a:lstStyle/>
          <a:p>
            <a:r>
              <a:rPr lang="en-US" b="1" dirty="0"/>
              <a:t>Teen Driving Issues</a:t>
            </a:r>
          </a:p>
        </p:txBody>
      </p:sp>
      <p:sp>
        <p:nvSpPr>
          <p:cNvPr id="3" name="Content Placeholder 2"/>
          <p:cNvSpPr>
            <a:spLocks noGrp="1"/>
          </p:cNvSpPr>
          <p:nvPr>
            <p:ph idx="1"/>
          </p:nvPr>
        </p:nvSpPr>
        <p:spPr>
          <a:xfrm>
            <a:off x="1295400" y="2057400"/>
            <a:ext cx="6477000" cy="3124200"/>
          </a:xfrm>
        </p:spPr>
        <p:txBody>
          <a:bodyPr>
            <a:normAutofit/>
          </a:bodyPr>
          <a:lstStyle/>
          <a:p>
            <a:pPr marL="0" indent="0">
              <a:buNone/>
            </a:pPr>
            <a:r>
              <a:rPr lang="en-US" dirty="0"/>
              <a:t>Young operators of vehicles are disproportionately affected by automobile accidents. Their accident rates are higher, fatality rates higher, and the incidence of alcohol-related deaths is higher than the general population. </a:t>
            </a:r>
          </a:p>
        </p:txBody>
      </p:sp>
      <p:pic>
        <p:nvPicPr>
          <p:cNvPr id="5122" name="Picture 2" descr="Image result for teenage driver">
            <a:extLst>
              <a:ext uri="{FF2B5EF4-FFF2-40B4-BE49-F238E27FC236}">
                <a16:creationId xmlns:a16="http://schemas.microsoft.com/office/drawing/2014/main" id="{56155807-EC58-4B4D-99D2-BF9BE1EFC2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6110" y="3733800"/>
            <a:ext cx="3124200" cy="2077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3AA3A6BE-1F35-4B00-936E-12C5C4C8B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562600"/>
            <a:ext cx="1994345" cy="753862"/>
          </a:xfrm>
          <a:prstGeom prst="rect">
            <a:avLst/>
          </a:prstGeom>
        </p:spPr>
      </p:pic>
    </p:spTree>
    <p:extLst>
      <p:ext uri="{BB962C8B-B14F-4D97-AF65-F5344CB8AC3E}">
        <p14:creationId xmlns:p14="http://schemas.microsoft.com/office/powerpoint/2010/main" val="313959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1"/>
            <a:ext cx="8382000" cy="1066800"/>
          </a:xfrm>
        </p:spPr>
        <p:txBody>
          <a:bodyPr>
            <a:normAutofit/>
          </a:bodyPr>
          <a:lstStyle/>
          <a:p>
            <a:r>
              <a:rPr lang="en-US" sz="3200" b="1" dirty="0"/>
              <a:t>Young Drivers are Most Vulnerable to Accidents</a:t>
            </a:r>
          </a:p>
        </p:txBody>
      </p:sp>
      <p:pic>
        <p:nvPicPr>
          <p:cNvPr id="2050" name="Picture 2" descr="http://static3.consumerreportscdn.org/content/dam/cro/magazine-articles/2012/October/Consumer%20Reports%20Dangerous%20Drivers%201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936" y="1981200"/>
            <a:ext cx="6878128" cy="3657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9B0928BB-E954-4846-B9C6-E4DAFDBFF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987" y="5638800"/>
            <a:ext cx="1792758" cy="677662"/>
          </a:xfrm>
          <a:prstGeom prst="rect">
            <a:avLst/>
          </a:prstGeom>
        </p:spPr>
      </p:pic>
    </p:spTree>
    <p:extLst>
      <p:ext uri="{BB962C8B-B14F-4D97-AF65-F5344CB8AC3E}">
        <p14:creationId xmlns:p14="http://schemas.microsoft.com/office/powerpoint/2010/main" val="4040836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42091"/>
          </a:xfrm>
        </p:spPr>
        <p:txBody>
          <a:bodyPr/>
          <a:lstStyle/>
          <a:p>
            <a:r>
              <a:rPr lang="en-US" b="1" dirty="0"/>
              <a:t>Male vs. Female Drivers</a:t>
            </a:r>
          </a:p>
        </p:txBody>
      </p:sp>
      <p:sp>
        <p:nvSpPr>
          <p:cNvPr id="3" name="Content Placeholder 2"/>
          <p:cNvSpPr>
            <a:spLocks noGrp="1"/>
          </p:cNvSpPr>
          <p:nvPr>
            <p:ph idx="1"/>
          </p:nvPr>
        </p:nvSpPr>
        <p:spPr>
          <a:xfrm>
            <a:off x="657553" y="1828800"/>
            <a:ext cx="7648247" cy="4351338"/>
          </a:xfrm>
        </p:spPr>
        <p:txBody>
          <a:bodyPr>
            <a:normAutofit/>
          </a:bodyPr>
          <a:lstStyle/>
          <a:p>
            <a:pPr>
              <a:buFont typeface="Arial" panose="020B0604020202020204" pitchFamily="34" charset="0"/>
              <a:buChar char="•"/>
            </a:pPr>
            <a:r>
              <a:rPr lang="en-US" sz="2400" dirty="0"/>
              <a:t> About 2 out of every 3 teenagers killed in crashes in 2011 were males.</a:t>
            </a:r>
          </a:p>
          <a:p>
            <a:pPr>
              <a:buFont typeface="Arial" panose="020B0604020202020204" pitchFamily="34" charset="0"/>
              <a:buChar char="•"/>
            </a:pPr>
            <a:r>
              <a:rPr lang="en-US" sz="2400" dirty="0"/>
              <a:t> Male teenagers tend to driver riskier than their female counterparts.</a:t>
            </a:r>
          </a:p>
        </p:txBody>
      </p:sp>
      <p:pic>
        <p:nvPicPr>
          <p:cNvPr id="4098" name="Picture 2" descr="Image result for guys and girls driving">
            <a:extLst>
              <a:ext uri="{FF2B5EF4-FFF2-40B4-BE49-F238E27FC236}">
                <a16:creationId xmlns:a16="http://schemas.microsoft.com/office/drawing/2014/main" id="{019E95A4-2C05-4EBB-AAEB-F5AF78C1D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81400"/>
            <a:ext cx="2931511" cy="21986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EEAFFC97-C132-45D8-8EDA-438A72007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987" y="5638800"/>
            <a:ext cx="1792758" cy="677662"/>
          </a:xfrm>
          <a:prstGeom prst="rect">
            <a:avLst/>
          </a:prstGeom>
        </p:spPr>
      </p:pic>
    </p:spTree>
    <p:extLst>
      <p:ext uri="{BB962C8B-B14F-4D97-AF65-F5344CB8AC3E}">
        <p14:creationId xmlns:p14="http://schemas.microsoft.com/office/powerpoint/2010/main" val="281040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11762"/>
          </a:xfrm>
        </p:spPr>
        <p:txBody>
          <a:bodyPr/>
          <a:lstStyle/>
          <a:p>
            <a:r>
              <a:rPr lang="en-US" b="1" dirty="0"/>
              <a:t>Distracted Driving</a:t>
            </a:r>
          </a:p>
        </p:txBody>
      </p:sp>
      <p:sp>
        <p:nvSpPr>
          <p:cNvPr id="3" name="Content Placeholder 2"/>
          <p:cNvSpPr>
            <a:spLocks noGrp="1"/>
          </p:cNvSpPr>
          <p:nvPr>
            <p:ph idx="1"/>
          </p:nvPr>
        </p:nvSpPr>
        <p:spPr>
          <a:xfrm>
            <a:off x="822959" y="1845734"/>
            <a:ext cx="7711441" cy="4023360"/>
          </a:xfrm>
        </p:spPr>
        <p:txBody>
          <a:bodyPr>
            <a:normAutofit/>
          </a:bodyPr>
          <a:lstStyle/>
          <a:p>
            <a:pPr marL="0" lvl="0" indent="0">
              <a:buNone/>
            </a:pPr>
            <a:r>
              <a:rPr lang="en-US" sz="2400" dirty="0"/>
              <a:t>In 2011, 11 percent of all drivers 15 to 19 years old involved in fatal crashes were distracted at the time of the crash. Among the distracted drivers 15 to 19 years old, 21 percent were distracted by the use of cellphones at the time of the crash.</a:t>
            </a:r>
          </a:p>
          <a:p>
            <a:endParaRPr lang="en-US" sz="2400" dirty="0"/>
          </a:p>
        </p:txBody>
      </p:sp>
      <p:pic>
        <p:nvPicPr>
          <p:cNvPr id="3074" name="Picture 2" descr="Image result for teenage distracted driving">
            <a:extLst>
              <a:ext uri="{FF2B5EF4-FFF2-40B4-BE49-F238E27FC236}">
                <a16:creationId xmlns:a16="http://schemas.microsoft.com/office/drawing/2014/main" id="{F07EB479-5E13-4D63-9D5C-05FFEA5CA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573882"/>
            <a:ext cx="3552665" cy="23669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131A9228-BB8C-453F-806B-2198654979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987" y="5638800"/>
            <a:ext cx="1792758" cy="677662"/>
          </a:xfrm>
          <a:prstGeom prst="rect">
            <a:avLst/>
          </a:prstGeom>
        </p:spPr>
      </p:pic>
    </p:spTree>
    <p:extLst>
      <p:ext uri="{BB962C8B-B14F-4D97-AF65-F5344CB8AC3E}">
        <p14:creationId xmlns:p14="http://schemas.microsoft.com/office/powerpoint/2010/main" val="3357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Graduated Licensing">
            <a:extLst>
              <a:ext uri="{FF2B5EF4-FFF2-40B4-BE49-F238E27FC236}">
                <a16:creationId xmlns:a16="http://schemas.microsoft.com/office/drawing/2014/main" id="{2C9C53AF-38F1-4C69-BAC9-97C767D7F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5753100" cy="5753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8156DB08-6D82-4FFB-9D88-DEC3A9A1B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987" y="5638800"/>
            <a:ext cx="1792758" cy="677662"/>
          </a:xfrm>
          <a:prstGeom prst="rect">
            <a:avLst/>
          </a:prstGeom>
        </p:spPr>
      </p:pic>
    </p:spTree>
    <p:extLst>
      <p:ext uri="{BB962C8B-B14F-4D97-AF65-F5344CB8AC3E}">
        <p14:creationId xmlns:p14="http://schemas.microsoft.com/office/powerpoint/2010/main" val="128057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1"/>
            <a:ext cx="7886700" cy="677662"/>
          </a:xfrm>
        </p:spPr>
        <p:txBody>
          <a:bodyPr>
            <a:normAutofit/>
          </a:bodyPr>
          <a:lstStyle/>
          <a:p>
            <a:r>
              <a:rPr lang="en-US" sz="3600" b="1" dirty="0"/>
              <a:t>Driving with Passengers</a:t>
            </a:r>
          </a:p>
        </p:txBody>
      </p:sp>
      <p:pic>
        <p:nvPicPr>
          <p:cNvPr id="5" name="Picture 4" descr="Image result for teen drivers risk death with young passengers aaa statistics">
            <a:extLst>
              <a:ext uri="{FF2B5EF4-FFF2-40B4-BE49-F238E27FC236}">
                <a16:creationId xmlns:a16="http://schemas.microsoft.com/office/drawing/2014/main" id="{E112A70E-8DE2-4926-B282-298B15D35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9065"/>
            <a:ext cx="7543800" cy="44568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lose up of a sign&#10;&#10;Description automatically generated">
            <a:extLst>
              <a:ext uri="{FF2B5EF4-FFF2-40B4-BE49-F238E27FC236}">
                <a16:creationId xmlns:a16="http://schemas.microsoft.com/office/drawing/2014/main" id="{72ED1D5D-3B40-4F99-8F8B-36CC261C89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1987" y="5638800"/>
            <a:ext cx="1792758" cy="677662"/>
          </a:xfrm>
          <a:prstGeom prst="rect">
            <a:avLst/>
          </a:prstGeom>
        </p:spPr>
      </p:pic>
    </p:spTree>
    <p:extLst>
      <p:ext uri="{BB962C8B-B14F-4D97-AF65-F5344CB8AC3E}">
        <p14:creationId xmlns:p14="http://schemas.microsoft.com/office/powerpoint/2010/main" val="374317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37396"/>
          </a:xfrm>
        </p:spPr>
        <p:txBody>
          <a:bodyPr/>
          <a:lstStyle/>
          <a:p>
            <a:r>
              <a:rPr lang="en-US" b="1" dirty="0"/>
              <a:t>Texting and Driving</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 While it may take only a few seconds to send a quick text, when you’re driving a vehicle at fast speeds it can be deadly.</a:t>
            </a:r>
          </a:p>
        </p:txBody>
      </p:sp>
      <p:pic>
        <p:nvPicPr>
          <p:cNvPr id="2050" name="Picture 2" descr="Image result for teenager driving on cell phone">
            <a:extLst>
              <a:ext uri="{FF2B5EF4-FFF2-40B4-BE49-F238E27FC236}">
                <a16:creationId xmlns:a16="http://schemas.microsoft.com/office/drawing/2014/main" id="{EBA12224-69F7-47EC-A28B-E69C1E846B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971800"/>
            <a:ext cx="3429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7A5F7FA-E97A-4820-A9AB-296654CA9A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987" y="5638800"/>
            <a:ext cx="1792758" cy="677662"/>
          </a:xfrm>
          <a:prstGeom prst="rect">
            <a:avLst/>
          </a:prstGeom>
        </p:spPr>
      </p:pic>
    </p:spTree>
    <p:extLst>
      <p:ext uri="{BB962C8B-B14F-4D97-AF65-F5344CB8AC3E}">
        <p14:creationId xmlns:p14="http://schemas.microsoft.com/office/powerpoint/2010/main" val="239649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37396"/>
          </a:xfrm>
        </p:spPr>
        <p:txBody>
          <a:bodyPr/>
          <a:lstStyle/>
          <a:p>
            <a:r>
              <a:rPr lang="en-US" b="1" dirty="0"/>
              <a:t>Texting and Driving</a:t>
            </a:r>
          </a:p>
        </p:txBody>
      </p:sp>
      <p:sp>
        <p:nvSpPr>
          <p:cNvPr id="3" name="Content Placeholder 2"/>
          <p:cNvSpPr>
            <a:spLocks noGrp="1"/>
          </p:cNvSpPr>
          <p:nvPr>
            <p:ph idx="1"/>
          </p:nvPr>
        </p:nvSpPr>
        <p:spPr>
          <a:xfrm>
            <a:off x="453501" y="2097596"/>
            <a:ext cx="4118499" cy="3657600"/>
          </a:xfrm>
        </p:spPr>
        <p:txBody>
          <a:bodyPr>
            <a:normAutofit/>
          </a:bodyPr>
          <a:lstStyle/>
          <a:p>
            <a:pPr>
              <a:buFont typeface="Arial" panose="020B0604020202020204" pitchFamily="34" charset="0"/>
              <a:buChar char="•"/>
            </a:pPr>
            <a:r>
              <a:rPr lang="en-US" sz="2400" dirty="0"/>
              <a:t> If you send a text that takes five seconds to write, while driving 55 MPH, you’ve traveled the length of a football field while not looking at the road.</a:t>
            </a:r>
          </a:p>
        </p:txBody>
      </p:sp>
      <p:pic>
        <p:nvPicPr>
          <p:cNvPr id="4" name="Picture 3">
            <a:extLst>
              <a:ext uri="{FF2B5EF4-FFF2-40B4-BE49-F238E27FC236}">
                <a16:creationId xmlns:a16="http://schemas.microsoft.com/office/drawing/2014/main" id="{429B8DED-C43D-48F2-B9E5-FDB2E0A06D0E}"/>
              </a:ext>
            </a:extLst>
          </p:cNvPr>
          <p:cNvPicPr>
            <a:picLocks noChangeAspect="1"/>
          </p:cNvPicPr>
          <p:nvPr/>
        </p:nvPicPr>
        <p:blipFill>
          <a:blip r:embed="rId2"/>
          <a:stretch>
            <a:fillRect/>
          </a:stretch>
        </p:blipFill>
        <p:spPr>
          <a:xfrm>
            <a:off x="4800600" y="1828800"/>
            <a:ext cx="3390900" cy="2686050"/>
          </a:xfrm>
          <a:prstGeom prst="rect">
            <a:avLst/>
          </a:prstGeom>
        </p:spPr>
      </p:pic>
      <p:pic>
        <p:nvPicPr>
          <p:cNvPr id="7" name="Picture 6" descr="A close up of a sign&#10;&#10;Description automatically generated">
            <a:extLst>
              <a:ext uri="{FF2B5EF4-FFF2-40B4-BE49-F238E27FC236}">
                <a16:creationId xmlns:a16="http://schemas.microsoft.com/office/drawing/2014/main" id="{1D9CA332-9006-42C0-A0DC-8BF7AE03C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987" y="5638800"/>
            <a:ext cx="1792758" cy="677662"/>
          </a:xfrm>
          <a:prstGeom prst="rect">
            <a:avLst/>
          </a:prstGeom>
        </p:spPr>
      </p:pic>
    </p:spTree>
    <p:extLst>
      <p:ext uri="{BB962C8B-B14F-4D97-AF65-F5344CB8AC3E}">
        <p14:creationId xmlns:p14="http://schemas.microsoft.com/office/powerpoint/2010/main" val="93700623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4717</TotalTime>
  <Words>613</Words>
  <Application>Microsoft Office PowerPoint</Application>
  <PresentationFormat>On-screen Show (4:3)</PresentationFormat>
  <Paragraphs>34</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Retrospect</vt:lpstr>
      <vt:lpstr>Teen Driving Issues</vt:lpstr>
      <vt:lpstr>Teen Driving Issues</vt:lpstr>
      <vt:lpstr>Young Drivers are Most Vulnerable to Accidents</vt:lpstr>
      <vt:lpstr>Male vs. Female Drivers</vt:lpstr>
      <vt:lpstr>Distracted Driving</vt:lpstr>
      <vt:lpstr>PowerPoint Presentation</vt:lpstr>
      <vt:lpstr>Driving with Passengers</vt:lpstr>
      <vt:lpstr>Texting and Driving</vt:lpstr>
      <vt:lpstr>Texting and Driving</vt:lpstr>
      <vt:lpstr>Texting and Driving</vt:lpstr>
      <vt:lpstr>Cellphone Use While Driving Laws</vt:lpstr>
      <vt:lpstr>Graduated Licensing</vt:lpstr>
      <vt:lpstr>Auto Insurance for Young Drivers</vt:lpstr>
    </vt:vector>
  </TitlesOfParts>
  <Company>IIABA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Robinson</dc:creator>
  <cp:lastModifiedBy>Marco Albergo</cp:lastModifiedBy>
  <cp:revision>28</cp:revision>
  <dcterms:created xsi:type="dcterms:W3CDTF">2014-03-07T15:58:06Z</dcterms:created>
  <dcterms:modified xsi:type="dcterms:W3CDTF">2020-03-10T19:37:18Z</dcterms:modified>
</cp:coreProperties>
</file>