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sldIdLst>
    <p:sldId id="282" r:id="rId5"/>
    <p:sldId id="361" r:id="rId6"/>
    <p:sldId id="384" r:id="rId7"/>
    <p:sldId id="385" r:id="rId8"/>
    <p:sldId id="276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504" userDrawn="1">
          <p15:clr>
            <a:srgbClr val="A4A3A4"/>
          </p15:clr>
        </p15:guide>
        <p15:guide id="3" orient="horz" pos="3696" userDrawn="1">
          <p15:clr>
            <a:srgbClr val="A4A3A4"/>
          </p15:clr>
        </p15:guide>
        <p15:guide id="4" orient="horz" pos="19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  <p:cmAuthor id="5" name="Halbkram, Ari" initials="HA" lastIdx="1" clrIdx="4">
    <p:extLst>
      <p:ext uri="{19B8F6BF-5375-455C-9EA6-DF929625EA0E}">
        <p15:presenceInfo xmlns:p15="http://schemas.microsoft.com/office/powerpoint/2012/main" userId="S::Ari.Halbkram@Chubb.com::9447fe8d-d35f-4683-890e-8453509eaac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041"/>
    <a:srgbClr val="72BF48"/>
    <a:srgbClr val="6098D1"/>
    <a:srgbClr val="E2E42F"/>
    <a:srgbClr val="F04D30"/>
    <a:srgbClr val="0A4054"/>
    <a:srgbClr val="468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 autoAdjust="0"/>
    <p:restoredTop sz="83605" autoAdjust="0"/>
  </p:normalViewPr>
  <p:slideViewPr>
    <p:cSldViewPr snapToGrid="0">
      <p:cViewPr varScale="1">
        <p:scale>
          <a:sx n="106" d="100"/>
          <a:sy n="106" d="100"/>
        </p:scale>
        <p:origin x="1760" y="176"/>
      </p:cViewPr>
      <p:guideLst>
        <p:guide pos="6504"/>
        <p:guide orient="horz" pos="3696"/>
        <p:guide orient="horz" pos="1968"/>
      </p:guideLst>
    </p:cSldViewPr>
  </p:slideViewPr>
  <p:outlineViewPr>
    <p:cViewPr>
      <p:scale>
        <a:sx n="33" d="100"/>
        <a:sy n="33" d="100"/>
      </p:scale>
      <p:origin x="0" y="-747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16CA8-7DCC-4F2C-A1EF-C632B9D3E96D}" type="datetimeFigureOut">
              <a:rPr lang="en-US" smtClean="0"/>
              <a:t>5/23/23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90660-4B7D-4C11-96DB-B19FFA8C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6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14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91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04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3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1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9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02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26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37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94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3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8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6098D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6098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1293D-D37B-25D3-F33E-DF7DEBBDF0AA}"/>
              </a:ext>
            </a:extLst>
          </p:cNvPr>
          <p:cNvCxnSpPr>
            <a:cxnSpLocks/>
          </p:cNvCxnSpPr>
          <p:nvPr userDrawn="1"/>
        </p:nvCxnSpPr>
        <p:spPr>
          <a:xfrm>
            <a:off x="2560597" y="4461164"/>
            <a:ext cx="1900567" cy="0"/>
          </a:xfrm>
          <a:prstGeom prst="line">
            <a:avLst/>
          </a:prstGeom>
          <a:ln w="76200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Invest</a:t>
            </a:r>
          </a:p>
        </p:txBody>
      </p:sp>
      <p:sp>
        <p:nvSpPr>
          <p:cNvPr id="838" name="Slide Number Placeholder 5">
            <a:extLst>
              <a:ext uri="{FF2B5EF4-FFF2-40B4-BE49-F238E27FC236}">
                <a16:creationId xmlns:a16="http://schemas.microsoft.com/office/drawing/2014/main" id="{565AAEB7-D17A-1E45-70C7-E1BB8B5F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39" name="Content Placeholder 8">
            <a:extLst>
              <a:ext uri="{FF2B5EF4-FFF2-40B4-BE49-F238E27FC236}">
                <a16:creationId xmlns:a16="http://schemas.microsoft.com/office/drawing/2014/main" id="{736745E3-0A48-5982-195E-975A803D701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89304"/>
            <a:ext cx="4114800" cy="1325563"/>
          </a:xfrm>
        </p:spPr>
        <p:txBody>
          <a:bodyPr/>
          <a:lstStyle>
            <a:lvl1pPr>
              <a:defRPr baseline="0">
                <a:solidFill>
                  <a:srgbClr val="01204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83D993-BA0D-4589-B631-1793D008E8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816352"/>
            <a:ext cx="4114800" cy="2779776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rgbClr val="012041"/>
                </a:solidFill>
              </a:defRPr>
            </a:lvl1pPr>
            <a:lvl2pPr marL="457200" indent="0">
              <a:lnSpc>
                <a:spcPts val="2400"/>
              </a:lnSpc>
              <a:buNone/>
              <a:defRPr sz="1400">
                <a:solidFill>
                  <a:srgbClr val="012041"/>
                </a:solidFill>
              </a:defRPr>
            </a:lvl2pPr>
            <a:lvl3pPr marL="914400" indent="0">
              <a:lnSpc>
                <a:spcPts val="2400"/>
              </a:lnSpc>
              <a:buNone/>
              <a:defRPr sz="1400">
                <a:solidFill>
                  <a:srgbClr val="012041"/>
                </a:solidFill>
              </a:defRPr>
            </a:lvl3pPr>
            <a:lvl4pPr marL="1371600" indent="0">
              <a:lnSpc>
                <a:spcPts val="2400"/>
              </a:lnSpc>
              <a:buNone/>
              <a:defRPr sz="1400">
                <a:solidFill>
                  <a:srgbClr val="012041"/>
                </a:solidFill>
              </a:defRPr>
            </a:lvl4pPr>
            <a:lvl5pPr marL="1828800" indent="0">
              <a:lnSpc>
                <a:spcPts val="2400"/>
              </a:lnSpc>
              <a:buNone/>
              <a:defRPr sz="1400">
                <a:solidFill>
                  <a:srgbClr val="01204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912F0C4-D6FE-7F38-951F-E90B195F973B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22C7947-6DEE-7EC3-83DF-628B194A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FD6A29-B301-70C6-4051-9E824DBC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BDFF53-350B-551F-6FFC-A24E5DA0EDAA}"/>
              </a:ext>
            </a:extLst>
          </p:cNvPr>
          <p:cNvSpPr/>
          <p:nvPr userDrawn="1"/>
        </p:nvSpPr>
        <p:spPr>
          <a:xfrm>
            <a:off x="8993918" y="-341727"/>
            <a:ext cx="6396164" cy="6396164"/>
          </a:xfrm>
          <a:prstGeom prst="ellipse">
            <a:avLst/>
          </a:prstGeom>
          <a:solidFill>
            <a:srgbClr val="609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A6EA5F5-90BB-4B63-6689-33FF351B90A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95999" y="1289304"/>
            <a:ext cx="4606343" cy="430681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icon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5F1164-C9EC-6015-81C8-3C3E481B2F5F}"/>
              </a:ext>
            </a:extLst>
          </p:cNvPr>
          <p:cNvCxnSpPr>
            <a:cxnSpLocks/>
          </p:cNvCxnSpPr>
          <p:nvPr userDrawn="1"/>
        </p:nvCxnSpPr>
        <p:spPr>
          <a:xfrm>
            <a:off x="0" y="726291"/>
            <a:ext cx="1900567" cy="0"/>
          </a:xfrm>
          <a:prstGeom prst="line">
            <a:avLst/>
          </a:prstGeom>
          <a:ln w="76200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6237447D-3F06-33F0-4C2B-BE5C9B772DC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316123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767436" cy="1325563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F00EF78-D323-4EBB-BB07-D37B417DCB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1248" y="2101501"/>
            <a:ext cx="3657600" cy="118872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025CBE32-2EC3-4DF9-98B3-59E7EEBEE7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1248" y="1692431"/>
            <a:ext cx="3657600" cy="36576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C8171A7-4A62-4082-BB37-F060B1FAE2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9264" y="3827739"/>
            <a:ext cx="3657600" cy="118872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20D5E97E-C5D9-4025-B1B2-ADCE5B7643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9264" y="3418669"/>
            <a:ext cx="3657600" cy="36576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A9CD05EF-84C2-444D-81A7-A4B7301F61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40020" y="2097489"/>
            <a:ext cx="3657600" cy="118872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C26712AD-A0C3-4DCE-B24C-BF72F5E4C6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40020" y="1688419"/>
            <a:ext cx="3657600" cy="36576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759955F9-5A50-4ACB-AFC6-6B5497CEC8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48036" y="3823727"/>
            <a:ext cx="3657600" cy="118872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6545C2F8-A3FD-49EE-AB32-908F2C67EF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48036" y="3414657"/>
            <a:ext cx="3657600" cy="365760"/>
          </a:xfr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A922574-FDF5-D5EE-B1DC-DFDF3938FC50}"/>
              </a:ext>
            </a:extLst>
          </p:cNvPr>
          <p:cNvSpPr/>
          <p:nvPr userDrawn="1"/>
        </p:nvSpPr>
        <p:spPr>
          <a:xfrm>
            <a:off x="8993918" y="-341727"/>
            <a:ext cx="6396164" cy="6396164"/>
          </a:xfrm>
          <a:prstGeom prst="ellipse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449BE7-EC72-CA8A-F17B-0EC53014623A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5FA8312E-60F1-4CF8-5CB2-D0C9DD18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285" name="Slide Number Placeholder 5">
            <a:extLst>
              <a:ext uri="{FF2B5EF4-FFF2-40B4-BE49-F238E27FC236}">
                <a16:creationId xmlns:a16="http://schemas.microsoft.com/office/drawing/2014/main" id="{DFC726DA-283D-49B7-8818-B5D3B6B7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6" name="Content Placeholder 8">
            <a:extLst>
              <a:ext uri="{FF2B5EF4-FFF2-40B4-BE49-F238E27FC236}">
                <a16:creationId xmlns:a16="http://schemas.microsoft.com/office/drawing/2014/main" id="{C5E8E9DB-E917-392E-5828-9464D95F56BA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2593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5D0A478-2A1F-7564-CC90-0ADD0DFEAAEC}"/>
              </a:ext>
            </a:extLst>
          </p:cNvPr>
          <p:cNvSpPr/>
          <p:nvPr userDrawn="1"/>
        </p:nvSpPr>
        <p:spPr>
          <a:xfrm>
            <a:off x="6096000" y="1"/>
            <a:ext cx="6096000" cy="6213466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79369"/>
            <a:ext cx="4735883" cy="805381"/>
          </a:xfrm>
        </p:spPr>
        <p:txBody>
          <a:bodyPr/>
          <a:lstStyle>
            <a:lvl1pPr>
              <a:defRPr baseline="0">
                <a:solidFill>
                  <a:srgbClr val="01204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3DE8BE-11A3-6E26-533F-98B5A6AA6740}"/>
              </a:ext>
            </a:extLst>
          </p:cNvPr>
          <p:cNvSpPr/>
          <p:nvPr userDrawn="1"/>
        </p:nvSpPr>
        <p:spPr>
          <a:xfrm>
            <a:off x="0" y="6052620"/>
            <a:ext cx="12192000" cy="80538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C9268-E743-0F69-A1F2-47F3951E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4B4A5-FA68-34BE-B688-D8AC7852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D5B02B-0D57-5DEE-89C7-F41143CDB242}"/>
              </a:ext>
            </a:extLst>
          </p:cNvPr>
          <p:cNvCxnSpPr>
            <a:cxnSpLocks/>
          </p:cNvCxnSpPr>
          <p:nvPr userDrawn="1"/>
        </p:nvCxnSpPr>
        <p:spPr>
          <a:xfrm>
            <a:off x="0" y="6064947"/>
            <a:ext cx="12192000" cy="0"/>
          </a:xfrm>
          <a:prstGeom prst="line">
            <a:avLst/>
          </a:prstGeom>
          <a:ln w="19050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7A061272-63E1-6D91-396F-E28A9CA5FA83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5BCAF04-3D91-6477-2898-39B90C263A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8" y="2114027"/>
            <a:ext cx="4735883" cy="365922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BAD3986-5C74-9B95-A68E-65B92341C3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1364120"/>
            <a:ext cx="4735883" cy="749908"/>
          </a:xfrm>
        </p:spPr>
        <p:txBody>
          <a:bodyPr anchor="b"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DF66D86F-8B75-CD82-CBA6-3BBC7FCDDA2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34198" y="2126352"/>
            <a:ext cx="4735883" cy="365922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90C655AC-4DCA-84EB-E63F-2974A37EF70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34198" y="1376445"/>
            <a:ext cx="4735883" cy="749908"/>
          </a:xfrm>
        </p:spPr>
        <p:txBody>
          <a:bodyPr anchor="b"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576248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5D0A478-2A1F-7564-CC90-0ADD0DFEAAEC}"/>
              </a:ext>
            </a:extLst>
          </p:cNvPr>
          <p:cNvSpPr/>
          <p:nvPr userDrawn="1"/>
        </p:nvSpPr>
        <p:spPr>
          <a:xfrm>
            <a:off x="0" y="0"/>
            <a:ext cx="6096000" cy="6213466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890" y="279369"/>
            <a:ext cx="4735883" cy="805381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3DE8BE-11A3-6E26-533F-98B5A6AA6740}"/>
              </a:ext>
            </a:extLst>
          </p:cNvPr>
          <p:cNvSpPr/>
          <p:nvPr userDrawn="1"/>
        </p:nvSpPr>
        <p:spPr>
          <a:xfrm>
            <a:off x="0" y="6052620"/>
            <a:ext cx="12192000" cy="80538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C9268-E743-0F69-A1F2-47F3951E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4B4A5-FA68-34BE-B688-D8AC7852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D5B02B-0D57-5DEE-89C7-F41143CDB242}"/>
              </a:ext>
            </a:extLst>
          </p:cNvPr>
          <p:cNvCxnSpPr>
            <a:cxnSpLocks/>
          </p:cNvCxnSpPr>
          <p:nvPr userDrawn="1"/>
        </p:nvCxnSpPr>
        <p:spPr>
          <a:xfrm>
            <a:off x="0" y="6064947"/>
            <a:ext cx="12192000" cy="0"/>
          </a:xfrm>
          <a:prstGeom prst="line">
            <a:avLst/>
          </a:prstGeom>
          <a:ln w="19050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7A061272-63E1-6D91-396F-E28A9CA5FA83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5BCAF04-3D91-6477-2898-39B90C263A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76058" y="2114027"/>
            <a:ext cx="4735883" cy="365922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BAD3986-5C74-9B95-A68E-65B92341C3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76058" y="1364120"/>
            <a:ext cx="4735883" cy="749908"/>
          </a:xfrm>
        </p:spPr>
        <p:txBody>
          <a:bodyPr anchor="b"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DF66D86F-8B75-CD82-CBA6-3BBC7FCDDA2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1891" y="2126352"/>
            <a:ext cx="4735883" cy="365922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90C655AC-4DCA-84EB-E63F-2974A37EF70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81891" y="1376445"/>
            <a:ext cx="4735883" cy="749908"/>
          </a:xfrm>
        </p:spPr>
        <p:txBody>
          <a:bodyPr anchor="b">
            <a:noAutofit/>
          </a:bodyPr>
          <a:lstStyle>
            <a:lvl1pPr marL="0" indent="0">
              <a:lnSpc>
                <a:spcPts val="2600"/>
              </a:lnSpc>
              <a:buNone/>
              <a:defRPr sz="1800"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709439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roduct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1354" y="225398"/>
            <a:ext cx="6866854" cy="871594"/>
          </a:xfrm>
          <a:noFill/>
        </p:spPr>
        <p:txBody>
          <a:bodyPr anchor="b">
            <a:normAutofit/>
          </a:bodyPr>
          <a:lstStyle>
            <a:lvl1pPr algn="l">
              <a:defRPr sz="1600" cap="none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138E8-80D7-4ED3-682E-AA02395209DE}"/>
              </a:ext>
            </a:extLst>
          </p:cNvPr>
          <p:cNvSpPr/>
          <p:nvPr userDrawn="1"/>
        </p:nvSpPr>
        <p:spPr>
          <a:xfrm>
            <a:off x="0" y="0"/>
            <a:ext cx="2897746" cy="685800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C98C59-2BCF-6574-01A2-D1535930F929}"/>
              </a:ext>
            </a:extLst>
          </p:cNvPr>
          <p:cNvSpPr/>
          <p:nvPr userDrawn="1"/>
        </p:nvSpPr>
        <p:spPr>
          <a:xfrm>
            <a:off x="-392806" y="225397"/>
            <a:ext cx="1629177" cy="1629177"/>
          </a:xfrm>
          <a:prstGeom prst="ellipse">
            <a:avLst/>
          </a:prstGeom>
          <a:solidFill>
            <a:srgbClr val="609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B6CE9C2-1F1B-43C7-A998-FC5946D7D3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876" y="1096991"/>
            <a:ext cx="2217899" cy="822960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  <a:p>
            <a:pPr lvl="0"/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7E30BBCA-EC62-4514-BAE7-F5373866DA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924" y="669327"/>
            <a:ext cx="2217899" cy="428755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CEFD9F6-C8A3-87CD-2F37-910BA57F46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91354" y="1202653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CF96003-BA6E-2588-7089-495F467B86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91354" y="3534661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DDF8AC-D8E2-C8F0-DF1E-432481107D2E}"/>
              </a:ext>
            </a:extLst>
          </p:cNvPr>
          <p:cNvCxnSpPr>
            <a:cxnSpLocks/>
          </p:cNvCxnSpPr>
          <p:nvPr userDrawn="1"/>
        </p:nvCxnSpPr>
        <p:spPr>
          <a:xfrm>
            <a:off x="3095897" y="6054437"/>
            <a:ext cx="8708176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A85F793-BB6B-D6E7-4345-3EBE07DC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78" name="Slide Number Placeholder 5">
            <a:extLst>
              <a:ext uri="{FF2B5EF4-FFF2-40B4-BE49-F238E27FC236}">
                <a16:creationId xmlns:a16="http://schemas.microsoft.com/office/drawing/2014/main" id="{2D6EF2AE-3965-C24F-ACBB-980FDEA8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80" name="Straight Connector 1079">
            <a:extLst>
              <a:ext uri="{FF2B5EF4-FFF2-40B4-BE49-F238E27FC236}">
                <a16:creationId xmlns:a16="http://schemas.microsoft.com/office/drawing/2014/main" id="{93476101-6CB1-506C-2436-9824AC8496E9}"/>
              </a:ext>
            </a:extLst>
          </p:cNvPr>
          <p:cNvCxnSpPr>
            <a:cxnSpLocks/>
          </p:cNvCxnSpPr>
          <p:nvPr userDrawn="1"/>
        </p:nvCxnSpPr>
        <p:spPr>
          <a:xfrm>
            <a:off x="536152" y="6047709"/>
            <a:ext cx="2039623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3" name="Content Placeholder 8">
            <a:extLst>
              <a:ext uri="{FF2B5EF4-FFF2-40B4-BE49-F238E27FC236}">
                <a16:creationId xmlns:a16="http://schemas.microsoft.com/office/drawing/2014/main" id="{4D320BAC-2E84-28AB-DBDD-E2AB7539EE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198254" y="6227026"/>
            <a:ext cx="2897746" cy="36512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1087" name="Text Placeholder 1086">
            <a:extLst>
              <a:ext uri="{FF2B5EF4-FFF2-40B4-BE49-F238E27FC236}">
                <a16:creationId xmlns:a16="http://schemas.microsoft.com/office/drawing/2014/main" id="{82255DB2-97C7-E4F2-DDAC-939C0FD14B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90988" y="2651768"/>
            <a:ext cx="6867525" cy="77723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648307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roduct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1354" y="225398"/>
            <a:ext cx="6866854" cy="871594"/>
          </a:xfrm>
          <a:noFill/>
        </p:spPr>
        <p:txBody>
          <a:bodyPr anchor="b">
            <a:normAutofit/>
          </a:bodyPr>
          <a:lstStyle>
            <a:lvl1pPr algn="l">
              <a:defRPr sz="1600" cap="none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138E8-80D7-4ED3-682E-AA02395209DE}"/>
              </a:ext>
            </a:extLst>
          </p:cNvPr>
          <p:cNvSpPr/>
          <p:nvPr userDrawn="1"/>
        </p:nvSpPr>
        <p:spPr>
          <a:xfrm>
            <a:off x="0" y="0"/>
            <a:ext cx="2897746" cy="6858000"/>
          </a:xfrm>
          <a:prstGeom prst="rect">
            <a:avLst/>
          </a:prstGeom>
          <a:solidFill>
            <a:srgbClr val="609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C98C59-2BCF-6574-01A2-D1535930F929}"/>
              </a:ext>
            </a:extLst>
          </p:cNvPr>
          <p:cNvSpPr/>
          <p:nvPr userDrawn="1"/>
        </p:nvSpPr>
        <p:spPr>
          <a:xfrm>
            <a:off x="-392806" y="225397"/>
            <a:ext cx="1629177" cy="1629177"/>
          </a:xfrm>
          <a:prstGeom prst="ellipse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B6CE9C2-1F1B-43C7-A998-FC5946D7D3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876" y="1096991"/>
            <a:ext cx="2217899" cy="822960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  <a:p>
            <a:pPr lvl="0"/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7E30BBCA-EC62-4514-BAE7-F5373866DA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924" y="669327"/>
            <a:ext cx="2217899" cy="428755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CEFD9F6-C8A3-87CD-2F37-910BA57F46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91354" y="1202653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CF96003-BA6E-2588-7089-495F467B86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91354" y="3534661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DDF8AC-D8E2-C8F0-DF1E-432481107D2E}"/>
              </a:ext>
            </a:extLst>
          </p:cNvPr>
          <p:cNvCxnSpPr>
            <a:cxnSpLocks/>
          </p:cNvCxnSpPr>
          <p:nvPr userDrawn="1"/>
        </p:nvCxnSpPr>
        <p:spPr>
          <a:xfrm>
            <a:off x="3095897" y="6054437"/>
            <a:ext cx="8708176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A85F793-BB6B-D6E7-4345-3EBE07DC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78" name="Slide Number Placeholder 5">
            <a:extLst>
              <a:ext uri="{FF2B5EF4-FFF2-40B4-BE49-F238E27FC236}">
                <a16:creationId xmlns:a16="http://schemas.microsoft.com/office/drawing/2014/main" id="{2D6EF2AE-3965-C24F-ACBB-980FDEA8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80" name="Straight Connector 1079">
            <a:extLst>
              <a:ext uri="{FF2B5EF4-FFF2-40B4-BE49-F238E27FC236}">
                <a16:creationId xmlns:a16="http://schemas.microsoft.com/office/drawing/2014/main" id="{93476101-6CB1-506C-2436-9824AC8496E9}"/>
              </a:ext>
            </a:extLst>
          </p:cNvPr>
          <p:cNvCxnSpPr>
            <a:cxnSpLocks/>
          </p:cNvCxnSpPr>
          <p:nvPr userDrawn="1"/>
        </p:nvCxnSpPr>
        <p:spPr>
          <a:xfrm>
            <a:off x="536152" y="6047709"/>
            <a:ext cx="2039623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8868A7FC-4716-1F82-861C-91E71E9A69C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198254" y="6227026"/>
            <a:ext cx="2897746" cy="36512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4" name="Text Placeholder 1086">
            <a:extLst>
              <a:ext uri="{FF2B5EF4-FFF2-40B4-BE49-F238E27FC236}">
                <a16:creationId xmlns:a16="http://schemas.microsoft.com/office/drawing/2014/main" id="{3937CF47-ECF9-73E8-6114-B2481DA9C6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90988" y="2651768"/>
            <a:ext cx="6867525" cy="77723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187782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roduct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1354" y="225398"/>
            <a:ext cx="6866854" cy="871594"/>
          </a:xfrm>
          <a:noFill/>
        </p:spPr>
        <p:txBody>
          <a:bodyPr anchor="b">
            <a:normAutofit/>
          </a:bodyPr>
          <a:lstStyle>
            <a:lvl1pPr algn="l">
              <a:defRPr sz="1600" cap="none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138E8-80D7-4ED3-682E-AA02395209DE}"/>
              </a:ext>
            </a:extLst>
          </p:cNvPr>
          <p:cNvSpPr/>
          <p:nvPr userDrawn="1"/>
        </p:nvSpPr>
        <p:spPr>
          <a:xfrm>
            <a:off x="0" y="0"/>
            <a:ext cx="2897746" cy="685800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C98C59-2BCF-6574-01A2-D1535930F929}"/>
              </a:ext>
            </a:extLst>
          </p:cNvPr>
          <p:cNvSpPr/>
          <p:nvPr userDrawn="1"/>
        </p:nvSpPr>
        <p:spPr>
          <a:xfrm>
            <a:off x="-392806" y="225397"/>
            <a:ext cx="1629177" cy="1629177"/>
          </a:xfrm>
          <a:prstGeom prst="ellipse">
            <a:avLst/>
          </a:prstGeom>
          <a:solidFill>
            <a:srgbClr val="F0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B6CE9C2-1F1B-43C7-A998-FC5946D7D3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876" y="1096991"/>
            <a:ext cx="2217899" cy="822960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  <a:p>
            <a:pPr lvl="0"/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7E30BBCA-EC62-4514-BAE7-F5373866DA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924" y="669327"/>
            <a:ext cx="2217899" cy="428755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CEFD9F6-C8A3-87CD-2F37-910BA57F46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91354" y="1202653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CF96003-BA6E-2588-7089-495F467B86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91354" y="3534661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DDF8AC-D8E2-C8F0-DF1E-432481107D2E}"/>
              </a:ext>
            </a:extLst>
          </p:cNvPr>
          <p:cNvCxnSpPr>
            <a:cxnSpLocks/>
          </p:cNvCxnSpPr>
          <p:nvPr userDrawn="1"/>
        </p:nvCxnSpPr>
        <p:spPr>
          <a:xfrm>
            <a:off x="3095897" y="6054437"/>
            <a:ext cx="8708176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A85F793-BB6B-D6E7-4345-3EBE07DC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78" name="Slide Number Placeholder 5">
            <a:extLst>
              <a:ext uri="{FF2B5EF4-FFF2-40B4-BE49-F238E27FC236}">
                <a16:creationId xmlns:a16="http://schemas.microsoft.com/office/drawing/2014/main" id="{2D6EF2AE-3965-C24F-ACBB-980FDEA8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80" name="Straight Connector 1079">
            <a:extLst>
              <a:ext uri="{FF2B5EF4-FFF2-40B4-BE49-F238E27FC236}">
                <a16:creationId xmlns:a16="http://schemas.microsoft.com/office/drawing/2014/main" id="{93476101-6CB1-506C-2436-9824AC8496E9}"/>
              </a:ext>
            </a:extLst>
          </p:cNvPr>
          <p:cNvCxnSpPr>
            <a:cxnSpLocks/>
          </p:cNvCxnSpPr>
          <p:nvPr userDrawn="1"/>
        </p:nvCxnSpPr>
        <p:spPr>
          <a:xfrm>
            <a:off x="536152" y="6047709"/>
            <a:ext cx="2039623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18C0BDE2-414F-9799-F740-2DDC20BF5E95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198254" y="6227026"/>
            <a:ext cx="2897746" cy="36512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4" name="Text Placeholder 1086">
            <a:extLst>
              <a:ext uri="{FF2B5EF4-FFF2-40B4-BE49-F238E27FC236}">
                <a16:creationId xmlns:a16="http://schemas.microsoft.com/office/drawing/2014/main" id="{73B350DC-801F-E43A-8C13-A918FCE344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90988" y="2651768"/>
            <a:ext cx="6867525" cy="77723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40418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roduct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1354" y="225398"/>
            <a:ext cx="6866854" cy="871594"/>
          </a:xfrm>
          <a:noFill/>
        </p:spPr>
        <p:txBody>
          <a:bodyPr anchor="b">
            <a:normAutofit/>
          </a:bodyPr>
          <a:lstStyle>
            <a:lvl1pPr algn="l">
              <a:defRPr sz="1600" cap="none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138E8-80D7-4ED3-682E-AA02395209DE}"/>
              </a:ext>
            </a:extLst>
          </p:cNvPr>
          <p:cNvSpPr/>
          <p:nvPr userDrawn="1"/>
        </p:nvSpPr>
        <p:spPr>
          <a:xfrm>
            <a:off x="0" y="0"/>
            <a:ext cx="2897746" cy="685800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C98C59-2BCF-6574-01A2-D1535930F929}"/>
              </a:ext>
            </a:extLst>
          </p:cNvPr>
          <p:cNvSpPr/>
          <p:nvPr userDrawn="1"/>
        </p:nvSpPr>
        <p:spPr>
          <a:xfrm>
            <a:off x="-392806" y="225397"/>
            <a:ext cx="1629177" cy="1629177"/>
          </a:xfrm>
          <a:prstGeom prst="ellipse">
            <a:avLst/>
          </a:prstGeom>
          <a:solidFill>
            <a:srgbClr val="E2E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B6CE9C2-1F1B-43C7-A998-FC5946D7D3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876" y="1096991"/>
            <a:ext cx="2217899" cy="822960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  <a:p>
            <a:pPr lvl="0"/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7E30BBCA-EC62-4514-BAE7-F5373866DA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924" y="669327"/>
            <a:ext cx="2217899" cy="428755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CEFD9F6-C8A3-87CD-2F37-910BA57F46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91354" y="1202653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CF96003-BA6E-2588-7089-495F467B86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91354" y="3534661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DDF8AC-D8E2-C8F0-DF1E-432481107D2E}"/>
              </a:ext>
            </a:extLst>
          </p:cNvPr>
          <p:cNvCxnSpPr>
            <a:cxnSpLocks/>
          </p:cNvCxnSpPr>
          <p:nvPr userDrawn="1"/>
        </p:nvCxnSpPr>
        <p:spPr>
          <a:xfrm>
            <a:off x="3095897" y="6054437"/>
            <a:ext cx="8708176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A85F793-BB6B-D6E7-4345-3EBE07DC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78" name="Slide Number Placeholder 5">
            <a:extLst>
              <a:ext uri="{FF2B5EF4-FFF2-40B4-BE49-F238E27FC236}">
                <a16:creationId xmlns:a16="http://schemas.microsoft.com/office/drawing/2014/main" id="{2D6EF2AE-3965-C24F-ACBB-980FDEA8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80" name="Straight Connector 1079">
            <a:extLst>
              <a:ext uri="{FF2B5EF4-FFF2-40B4-BE49-F238E27FC236}">
                <a16:creationId xmlns:a16="http://schemas.microsoft.com/office/drawing/2014/main" id="{93476101-6CB1-506C-2436-9824AC8496E9}"/>
              </a:ext>
            </a:extLst>
          </p:cNvPr>
          <p:cNvCxnSpPr>
            <a:cxnSpLocks/>
          </p:cNvCxnSpPr>
          <p:nvPr userDrawn="1"/>
        </p:nvCxnSpPr>
        <p:spPr>
          <a:xfrm>
            <a:off x="536152" y="6047709"/>
            <a:ext cx="2039623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533EEA0B-17D4-8C5B-D3D5-0CD2CBA540A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198254" y="6227026"/>
            <a:ext cx="2897746" cy="36512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4" name="Text Placeholder 1086">
            <a:extLst>
              <a:ext uri="{FF2B5EF4-FFF2-40B4-BE49-F238E27FC236}">
                <a16:creationId xmlns:a16="http://schemas.microsoft.com/office/drawing/2014/main" id="{63E084E1-8434-F283-1833-E3C4C78740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90988" y="2651768"/>
            <a:ext cx="6867525" cy="77723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29631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roduct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1354" y="225398"/>
            <a:ext cx="6866854" cy="871594"/>
          </a:xfrm>
          <a:noFill/>
        </p:spPr>
        <p:txBody>
          <a:bodyPr anchor="b">
            <a:normAutofit/>
          </a:bodyPr>
          <a:lstStyle>
            <a:lvl1pPr algn="l">
              <a:defRPr sz="1600" cap="none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138E8-80D7-4ED3-682E-AA02395209DE}"/>
              </a:ext>
            </a:extLst>
          </p:cNvPr>
          <p:cNvSpPr/>
          <p:nvPr userDrawn="1"/>
        </p:nvSpPr>
        <p:spPr>
          <a:xfrm>
            <a:off x="0" y="0"/>
            <a:ext cx="2897746" cy="685800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C98C59-2BCF-6574-01A2-D1535930F929}"/>
              </a:ext>
            </a:extLst>
          </p:cNvPr>
          <p:cNvSpPr/>
          <p:nvPr userDrawn="1"/>
        </p:nvSpPr>
        <p:spPr>
          <a:xfrm>
            <a:off x="-392806" y="225397"/>
            <a:ext cx="1629177" cy="1629177"/>
          </a:xfrm>
          <a:prstGeom prst="ellipse">
            <a:avLst/>
          </a:prstGeom>
          <a:solidFill>
            <a:srgbClr val="72B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B6CE9C2-1F1B-43C7-A998-FC5946D7D3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876" y="1096991"/>
            <a:ext cx="2217899" cy="822960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  <a:p>
            <a:pPr lvl="0"/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7E30BBCA-EC62-4514-BAE7-F5373866DA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924" y="669327"/>
            <a:ext cx="2217899" cy="428755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CEFD9F6-C8A3-87CD-2F37-910BA57F46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91354" y="1202653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CF96003-BA6E-2588-7089-495F467B86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91354" y="3534661"/>
            <a:ext cx="6866854" cy="1187850"/>
          </a:xfrm>
        </p:spPr>
        <p:txBody>
          <a:bodyPr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1400" b="0">
                <a:solidFill>
                  <a:srgbClr val="01204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DDF8AC-D8E2-C8F0-DF1E-432481107D2E}"/>
              </a:ext>
            </a:extLst>
          </p:cNvPr>
          <p:cNvCxnSpPr>
            <a:cxnSpLocks/>
          </p:cNvCxnSpPr>
          <p:nvPr userDrawn="1"/>
        </p:nvCxnSpPr>
        <p:spPr>
          <a:xfrm>
            <a:off x="3095897" y="6054437"/>
            <a:ext cx="8708176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A85F793-BB6B-D6E7-4345-3EBE07DC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78" name="Slide Number Placeholder 5">
            <a:extLst>
              <a:ext uri="{FF2B5EF4-FFF2-40B4-BE49-F238E27FC236}">
                <a16:creationId xmlns:a16="http://schemas.microsoft.com/office/drawing/2014/main" id="{2D6EF2AE-3965-C24F-ACBB-980FDEA8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80" name="Straight Connector 1079">
            <a:extLst>
              <a:ext uri="{FF2B5EF4-FFF2-40B4-BE49-F238E27FC236}">
                <a16:creationId xmlns:a16="http://schemas.microsoft.com/office/drawing/2014/main" id="{93476101-6CB1-506C-2436-9824AC8496E9}"/>
              </a:ext>
            </a:extLst>
          </p:cNvPr>
          <p:cNvCxnSpPr>
            <a:cxnSpLocks/>
          </p:cNvCxnSpPr>
          <p:nvPr userDrawn="1"/>
        </p:nvCxnSpPr>
        <p:spPr>
          <a:xfrm>
            <a:off x="536152" y="6047709"/>
            <a:ext cx="2039623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1086">
            <a:extLst>
              <a:ext uri="{FF2B5EF4-FFF2-40B4-BE49-F238E27FC236}">
                <a16:creationId xmlns:a16="http://schemas.microsoft.com/office/drawing/2014/main" id="{AE12AA9C-1174-DACA-62F6-9878042083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90988" y="2651768"/>
            <a:ext cx="6867525" cy="77723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</a:t>
            </a: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ABBFA4BB-3C91-2F6D-BC31-92B8C665158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198254" y="6227026"/>
            <a:ext cx="2897746" cy="36512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1394505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EAC5CD7-1A3E-485E-B8D8-C6B22ADD6AE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6374" y="2354310"/>
            <a:ext cx="1828800" cy="131562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19" name="Content Placeholder 12">
            <a:extLst>
              <a:ext uri="{FF2B5EF4-FFF2-40B4-BE49-F238E27FC236}">
                <a16:creationId xmlns:a16="http://schemas.microsoft.com/office/drawing/2014/main" id="{B004E4D5-7F92-4D3E-BB88-35ED384CCF5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82108" y="2356582"/>
            <a:ext cx="1828800" cy="13167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2" name="Content Placeholder 12">
            <a:extLst>
              <a:ext uri="{FF2B5EF4-FFF2-40B4-BE49-F238E27FC236}">
                <a16:creationId xmlns:a16="http://schemas.microsoft.com/office/drawing/2014/main" id="{575F9DFF-43AF-4E05-8407-87D47C1818C4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34662" y="2352030"/>
            <a:ext cx="1828800" cy="13167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4E2096A1-8340-4D15-A6EA-3B804C1A5F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03288" y="2167999"/>
            <a:ext cx="2283712" cy="2743200"/>
          </a:xfrm>
          <a:ln w="22225">
            <a:solidFill>
              <a:srgbClr val="012041"/>
            </a:solidFill>
          </a:ln>
        </p:spPr>
        <p:txBody>
          <a:bodyPr lIns="365760" tIns="1554480" rIns="36576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34" name="Text Placeholder 16">
            <a:extLst>
              <a:ext uri="{FF2B5EF4-FFF2-40B4-BE49-F238E27FC236}">
                <a16:creationId xmlns:a16="http://schemas.microsoft.com/office/drawing/2014/main" id="{C0972073-5297-411C-B27C-5CC1985668B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50734" y="2172551"/>
            <a:ext cx="2283712" cy="2743200"/>
          </a:xfrm>
          <a:ln w="22225">
            <a:solidFill>
              <a:srgbClr val="012041"/>
            </a:solidFill>
          </a:ln>
        </p:spPr>
        <p:txBody>
          <a:bodyPr lIns="365760" tIns="1554480" rIns="36576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E7EB506B-A069-4967-8BF4-C080EC34A3F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05000" y="2170279"/>
            <a:ext cx="2283712" cy="2743200"/>
          </a:xfrm>
          <a:ln w="22225">
            <a:solidFill>
              <a:srgbClr val="012041"/>
            </a:solidFill>
          </a:ln>
        </p:spPr>
        <p:txBody>
          <a:bodyPr lIns="365760" tIns="1554480" rIns="365760"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CC2891-5AA5-5F5B-B6CD-AD0D5255ED1C}"/>
              </a:ext>
            </a:extLst>
          </p:cNvPr>
          <p:cNvSpPr/>
          <p:nvPr userDrawn="1"/>
        </p:nvSpPr>
        <p:spPr>
          <a:xfrm>
            <a:off x="0" y="6052620"/>
            <a:ext cx="12192000" cy="80538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BC219C3-A3A7-DBD3-A22A-704B435A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445624-7E12-1610-6581-EDF316D8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7D7D05-5B1F-0B68-868B-AF1F90D82970}"/>
              </a:ext>
            </a:extLst>
          </p:cNvPr>
          <p:cNvCxnSpPr>
            <a:cxnSpLocks/>
          </p:cNvCxnSpPr>
          <p:nvPr userDrawn="1"/>
        </p:nvCxnSpPr>
        <p:spPr>
          <a:xfrm>
            <a:off x="0" y="6064947"/>
            <a:ext cx="12192000" cy="0"/>
          </a:xfrm>
          <a:prstGeom prst="line">
            <a:avLst/>
          </a:prstGeom>
          <a:ln w="19050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497EBD87-DD88-E9B7-7CD2-3481226F36D1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24590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E2E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Invest</a:t>
            </a:r>
          </a:p>
        </p:txBody>
      </p:sp>
      <p:sp>
        <p:nvSpPr>
          <p:cNvPr id="838" name="Slide Number Placeholder 5">
            <a:extLst>
              <a:ext uri="{FF2B5EF4-FFF2-40B4-BE49-F238E27FC236}">
                <a16:creationId xmlns:a16="http://schemas.microsoft.com/office/drawing/2014/main" id="{565AAEB7-D17A-1E45-70C7-E1BB8B5F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EA80FD3-6490-BD89-E302-83CA88CD6DD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5A1EF41-DF56-55D1-F84A-D138127D9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E2E42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1710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usiness Mo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EAC5CD7-1A3E-485E-B8D8-C6B22ADD6AE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6374" y="1982835"/>
            <a:ext cx="1828800" cy="131562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1B2C19D-178B-430A-AB7C-D759E13E9D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96925" y="4243719"/>
            <a:ext cx="2103120" cy="118872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9" name="Content Placeholder 12">
            <a:extLst>
              <a:ext uri="{FF2B5EF4-FFF2-40B4-BE49-F238E27FC236}">
                <a16:creationId xmlns:a16="http://schemas.microsoft.com/office/drawing/2014/main" id="{B004E4D5-7F92-4D3E-BB88-35ED384CCF5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82108" y="1985107"/>
            <a:ext cx="1828800" cy="13167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870165D6-1CE9-4D32-9B1C-526EFE3C3F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5984" y="4245991"/>
            <a:ext cx="2103120" cy="118872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2" name="Content Placeholder 12">
            <a:extLst>
              <a:ext uri="{FF2B5EF4-FFF2-40B4-BE49-F238E27FC236}">
                <a16:creationId xmlns:a16="http://schemas.microsoft.com/office/drawing/2014/main" id="{575F9DFF-43AF-4E05-8407-87D47C1818C4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34662" y="1980555"/>
            <a:ext cx="1828800" cy="13167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4E2096A1-8340-4D15-A6EA-3B804C1A5F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9013" y="4241439"/>
            <a:ext cx="2103120" cy="118872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2CE8502-2A5C-4AF6-9580-821991C9C0A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63600" y="3799982"/>
            <a:ext cx="1980000" cy="36000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97B2ABAD-B1D1-47F3-9008-0EDFC6F61F7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08500" y="3799982"/>
            <a:ext cx="1980000" cy="36000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BD7CE6C1-36AE-4F6D-948C-7CF1B5AF383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153400" y="3799982"/>
            <a:ext cx="1980000" cy="36000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DC72DD-030A-4AF2-8123-478BE9277165}"/>
              </a:ext>
            </a:extLst>
          </p:cNvPr>
          <p:cNvCxnSpPr/>
          <p:nvPr userDrawn="1"/>
        </p:nvCxnSpPr>
        <p:spPr>
          <a:xfrm>
            <a:off x="2158850" y="3497316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D71F1BF-0652-4581-AC74-7A608C1A0290}"/>
              </a:ext>
            </a:extLst>
          </p:cNvPr>
          <p:cNvCxnSpPr>
            <a:cxnSpLocks/>
          </p:cNvCxnSpPr>
          <p:nvPr userDrawn="1"/>
        </p:nvCxnSpPr>
        <p:spPr>
          <a:xfrm>
            <a:off x="5181600" y="3487791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6EBEC3B-EF2E-C176-F3A6-15F0432B6B6F}"/>
              </a:ext>
            </a:extLst>
          </p:cNvPr>
          <p:cNvSpPr/>
          <p:nvPr userDrawn="1"/>
        </p:nvSpPr>
        <p:spPr>
          <a:xfrm>
            <a:off x="0" y="6052620"/>
            <a:ext cx="12192000" cy="805380"/>
          </a:xfrm>
          <a:prstGeom prst="rect">
            <a:avLst/>
          </a:prstGeom>
          <a:solidFill>
            <a:srgbClr val="609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F8D050-0D5E-490F-98C5-C491541E54D2}"/>
              </a:ext>
            </a:extLst>
          </p:cNvPr>
          <p:cNvCxnSpPr>
            <a:cxnSpLocks/>
          </p:cNvCxnSpPr>
          <p:nvPr userDrawn="1"/>
        </p:nvCxnSpPr>
        <p:spPr>
          <a:xfrm>
            <a:off x="8199363" y="3492554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3DE5775-9579-A5FD-ECB0-FF7BE773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351A8BB-81AD-EFF4-3FB3-7886E95E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B017FA-F676-DDD7-6024-A08BE5B255B4}"/>
              </a:ext>
            </a:extLst>
          </p:cNvPr>
          <p:cNvCxnSpPr>
            <a:cxnSpLocks/>
          </p:cNvCxnSpPr>
          <p:nvPr userDrawn="1"/>
        </p:nvCxnSpPr>
        <p:spPr>
          <a:xfrm>
            <a:off x="0" y="6054437"/>
            <a:ext cx="12192000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8">
            <a:extLst>
              <a:ext uri="{FF2B5EF4-FFF2-40B4-BE49-F238E27FC236}">
                <a16:creationId xmlns:a16="http://schemas.microsoft.com/office/drawing/2014/main" id="{E4E2E84E-2541-8CC2-E166-8F4DDD4348C3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719915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arke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135187" y="2043763"/>
            <a:ext cx="1828800" cy="1371600"/>
          </a:xfrm>
          <a:prstGeom prst="rect">
            <a:avLst/>
          </a:prstGeom>
          <a:noFill/>
          <a:ln w="22225">
            <a:solidFill>
              <a:srgbClr val="6098D1"/>
            </a:solidFill>
          </a:ln>
        </p:spPr>
        <p:txBody>
          <a:bodyPr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E9F4FE1-F54C-4B3C-9CED-6C3058B0035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78552" y="2043763"/>
            <a:ext cx="1828800" cy="1371600"/>
          </a:xfrm>
          <a:prstGeom prst="rect">
            <a:avLst/>
          </a:prstGeom>
          <a:noFill/>
          <a:ln w="22225">
            <a:solidFill>
              <a:srgbClr val="F04D30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28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2</a:t>
            </a:r>
            <a:endParaRPr lang="en-ZA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26328AB3-6C8E-4BB6-9C01-852150BDFE1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32776" y="2043763"/>
            <a:ext cx="1828800" cy="1371600"/>
          </a:xfrm>
          <a:prstGeom prst="rect">
            <a:avLst/>
          </a:prstGeom>
          <a:noFill/>
          <a:ln w="22225">
            <a:solidFill>
              <a:srgbClr val="72BF48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28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3</a:t>
            </a:r>
            <a:endParaRPr lang="en-ZA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488A707-03CD-495D-B761-9F9DAE92C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21352" y="3862516"/>
            <a:ext cx="2743200" cy="1600200"/>
          </a:xfrm>
        </p:spPr>
        <p:txBody>
          <a:bodyPr>
            <a:normAutofit/>
          </a:bodyPr>
          <a:lstStyle>
            <a:lvl1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99A33CFC-3C95-43CD-92E8-05A5E6D98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5576" y="3862516"/>
            <a:ext cx="2743200" cy="1600200"/>
          </a:xfrm>
        </p:spPr>
        <p:txBody>
          <a:bodyPr>
            <a:normAutofit/>
          </a:bodyPr>
          <a:lstStyle>
            <a:lvl1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BAE6588-4D08-448D-B294-A47E7AAC339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677987" y="3862571"/>
            <a:ext cx="2743200" cy="1601787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475464-9192-0225-E394-4A57E4852466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CF23E9-E791-1A5E-5954-6FCFE3C7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6C144BE-C8DD-8798-3C6E-FA747AC86AC9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DD7715F-5435-ECEA-EBB9-B1F004F6F1B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3405848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arke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ZA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71601" y="2149157"/>
            <a:ext cx="2743200" cy="2999232"/>
          </a:xfrm>
          <a:prstGeom prst="rect">
            <a:avLst/>
          </a:prstGeom>
          <a:solidFill>
            <a:srgbClr val="6098D1"/>
          </a:solidFill>
          <a:ln w="22225">
            <a:solidFill>
              <a:srgbClr val="E2E42F"/>
            </a:solidFill>
          </a:ln>
        </p:spPr>
        <p:txBody>
          <a:bodyPr tIns="621792" anchor="t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800" b="1">
                <a:solidFill>
                  <a:schemeClr val="tx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E9F4FE1-F54C-4B3C-9CED-6C3058B0035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2149157"/>
            <a:ext cx="2743200" cy="2999232"/>
          </a:xfrm>
          <a:prstGeom prst="rect">
            <a:avLst/>
          </a:prstGeom>
          <a:solidFill>
            <a:srgbClr val="6098D1"/>
          </a:solidFill>
          <a:ln w="22225">
            <a:solidFill>
              <a:srgbClr val="E2E42F"/>
            </a:solidFill>
          </a:ln>
        </p:spPr>
        <p:txBody>
          <a:bodyPr vert="horz" lIns="0" tIns="621792" rIns="0" bIns="0" rtlCol="0" anchor="t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38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2</a:t>
            </a:r>
            <a:endParaRPr lang="en-ZA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26328AB3-6C8E-4BB6-9C01-852150BDFE1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69944" y="2149157"/>
            <a:ext cx="2743201" cy="2997072"/>
          </a:xfrm>
          <a:prstGeom prst="rect">
            <a:avLst/>
          </a:prstGeom>
          <a:solidFill>
            <a:srgbClr val="6098D1"/>
          </a:solidFill>
          <a:ln w="22225">
            <a:solidFill>
              <a:srgbClr val="E2E42F"/>
            </a:solidFill>
          </a:ln>
        </p:spPr>
        <p:txBody>
          <a:bodyPr vert="horz" lIns="0" tIns="621792" rIns="0" bIns="0" rtlCol="0" anchor="t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38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3</a:t>
            </a:r>
            <a:endParaRPr lang="en-ZA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488A707-03CD-495D-B761-9F9DAE92C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4560" y="4279392"/>
            <a:ext cx="2286000" cy="64008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99A33CFC-3C95-43CD-92E8-05A5E6D98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12800" y="4279392"/>
            <a:ext cx="2286000" cy="64008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81AD7-A873-4BA1-A500-D8FF0F22987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03095" y="3511296"/>
            <a:ext cx="2286000" cy="73152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BAE6588-4D08-448D-B294-A47E7AAC339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901952" y="4279392"/>
            <a:ext cx="2286000" cy="64008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AE52A1FB-F89B-45C5-92FC-A6D588F53C5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64559" y="3511296"/>
            <a:ext cx="2286000" cy="73152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46C18666-B781-4A20-AAFB-33160088C3E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2799" y="3511296"/>
            <a:ext cx="2286000" cy="73152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CAB640C-2D70-81DE-1015-B30B652CEB4E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68E5-B2F5-D2B8-A529-4FA650EF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0576FD3-EF62-A7FA-35C1-8948D1660F8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81254E5-FECF-615B-C64B-0E9D5F16A9A2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782336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41148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114800" cy="3081971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1pPr>
            <a:lvl2pPr marL="7429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2pPr>
            <a:lvl3pPr marL="12001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3pPr>
            <a:lvl4pPr marL="16573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4pPr>
            <a:lvl5pPr marL="21145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41148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00" b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114800" cy="3081971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1pPr>
            <a:lvl2pPr marL="7429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2pPr>
            <a:lvl3pPr marL="12001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3pPr>
            <a:lvl4pPr marL="16573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4pPr>
            <a:lvl5pPr marL="2114550" indent="-28575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6C4AD-DF46-EC96-374B-5ED2CB2D9125}"/>
              </a:ext>
            </a:extLst>
          </p:cNvPr>
          <p:cNvSpPr/>
          <p:nvPr userDrawn="1"/>
        </p:nvSpPr>
        <p:spPr>
          <a:xfrm>
            <a:off x="0" y="6052620"/>
            <a:ext cx="12192000" cy="805380"/>
          </a:xfrm>
          <a:prstGeom prst="rect">
            <a:avLst/>
          </a:prstGeom>
          <a:solidFill>
            <a:srgbClr val="609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69993EA-B15E-BC61-716F-B31D6D27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31CF02F-D382-0B7C-9836-4C71C334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1883A3-D6B7-12EB-95CE-32BC3832E934}"/>
              </a:ext>
            </a:extLst>
          </p:cNvPr>
          <p:cNvCxnSpPr>
            <a:cxnSpLocks/>
          </p:cNvCxnSpPr>
          <p:nvPr userDrawn="1"/>
        </p:nvCxnSpPr>
        <p:spPr>
          <a:xfrm>
            <a:off x="0" y="6054437"/>
            <a:ext cx="12192000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B9CC93BB-A95E-099E-4CF9-6EAF6CEA1E14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3843178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Growth Strategy">
    <p:bg>
      <p:bgPr>
        <a:solidFill>
          <a:srgbClr val="609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84384B8-6414-4870-BF05-99FE5E164890}"/>
              </a:ext>
            </a:extLst>
          </p:cNvPr>
          <p:cNvSpPr/>
          <p:nvPr userDrawn="1"/>
        </p:nvSpPr>
        <p:spPr>
          <a:xfrm>
            <a:off x="4499309" y="2450592"/>
            <a:ext cx="3200400" cy="417880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8D92F3-3AB1-4672-AAAA-0D9FF28923C9}"/>
              </a:ext>
            </a:extLst>
          </p:cNvPr>
          <p:cNvSpPr/>
          <p:nvPr userDrawn="1"/>
        </p:nvSpPr>
        <p:spPr>
          <a:xfrm>
            <a:off x="8333163" y="2450592"/>
            <a:ext cx="3200400" cy="417880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4D5546-EF99-490E-8EC4-8DAE9703B984}"/>
              </a:ext>
            </a:extLst>
          </p:cNvPr>
          <p:cNvSpPr/>
          <p:nvPr userDrawn="1"/>
        </p:nvSpPr>
        <p:spPr>
          <a:xfrm>
            <a:off x="685799" y="2450592"/>
            <a:ext cx="3200400" cy="417880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7E30BBCA-EC62-4514-BAE7-F5373866DA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799" y="2450592"/>
            <a:ext cx="3200400" cy="2567007"/>
          </a:xfrm>
          <a:noFill/>
          <a:ln w="22225">
            <a:noFill/>
          </a:ln>
        </p:spPr>
        <p:txBody>
          <a:bodyPr tIns="420624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F13B55CA-81C2-4AD0-94D7-1164220A28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9309" y="2450591"/>
            <a:ext cx="3200400" cy="2567009"/>
          </a:xfrm>
          <a:noFill/>
          <a:ln w="22225">
            <a:noFill/>
          </a:ln>
        </p:spPr>
        <p:txBody>
          <a:bodyPr tIns="420624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01BBF6FF-17B9-408E-8ED2-92B3DA12A46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33163" y="2450591"/>
            <a:ext cx="3200400" cy="2567009"/>
          </a:xfrm>
          <a:noFill/>
          <a:ln w="22225">
            <a:noFill/>
          </a:ln>
        </p:spPr>
        <p:txBody>
          <a:bodyPr tIns="420624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B6CE9C2-1F1B-43C7-A998-FC5946D7D3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9859" y="3392424"/>
            <a:ext cx="2743200" cy="146304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0874" y="704088"/>
            <a:ext cx="9050253" cy="640080"/>
          </a:xfrm>
          <a:noFill/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519259E2-3CE1-4C76-B5B7-4AD137FBC7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72768" y="1389888"/>
            <a:ext cx="9052560" cy="395859"/>
          </a:xfrm>
        </p:spPr>
        <p:txBody>
          <a:bodyPr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A551E3CC-0E54-4309-8184-90F1CF36B0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1630" y="3392424"/>
            <a:ext cx="2743200" cy="146304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33" name="Text Placeholder 9">
            <a:extLst>
              <a:ext uri="{FF2B5EF4-FFF2-40B4-BE49-F238E27FC236}">
                <a16:creationId xmlns:a16="http://schemas.microsoft.com/office/drawing/2014/main" id="{3EF0C778-EB33-45E0-B66D-9E5B206D3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73439" y="3392424"/>
            <a:ext cx="2743200" cy="146304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latin typeface="Montserrat" pitchFamily="2" charset="77"/>
              </a:defRPr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/>
            <a:r>
              <a:rPr lang="en-US" dirty="0"/>
              <a:t>Click to text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23D382-0179-5554-F0AC-C1599974C18D}"/>
              </a:ext>
            </a:extLst>
          </p:cNvPr>
          <p:cNvSpPr/>
          <p:nvPr userDrawn="1"/>
        </p:nvSpPr>
        <p:spPr>
          <a:xfrm>
            <a:off x="0" y="6052620"/>
            <a:ext cx="12192000" cy="80538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6276A-89DC-4B72-B49B-789456C81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Invest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07046F3-B136-E2D9-24E3-467DAEFB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C9C4DE-4BA4-E240-4D5F-5653548E6591}"/>
              </a:ext>
            </a:extLst>
          </p:cNvPr>
          <p:cNvCxnSpPr>
            <a:cxnSpLocks/>
          </p:cNvCxnSpPr>
          <p:nvPr userDrawn="1"/>
        </p:nvCxnSpPr>
        <p:spPr>
          <a:xfrm>
            <a:off x="0" y="6064947"/>
            <a:ext cx="12192000" cy="0"/>
          </a:xfrm>
          <a:prstGeom prst="line">
            <a:avLst/>
          </a:prstGeom>
          <a:ln w="19050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FEC55CE3-C0CF-C6E2-A537-4355948DAB24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1798524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eam 4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62634"/>
          </a:xfrm>
        </p:spPr>
        <p:txBody>
          <a:bodyPr anchor="b"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771235-79C8-415F-B624-D5501F4F42E2}"/>
              </a:ext>
            </a:extLst>
          </p:cNvPr>
          <p:cNvSpPr/>
          <p:nvPr userDrawn="1"/>
        </p:nvSpPr>
        <p:spPr>
          <a:xfrm>
            <a:off x="941832" y="2313432"/>
            <a:ext cx="2103120" cy="1929384"/>
          </a:xfrm>
          <a:prstGeom prst="rect">
            <a:avLst/>
          </a:prstGeom>
          <a:noFill/>
          <a:ln w="25400">
            <a:solidFill>
              <a:srgbClr val="6098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61D158-7F2D-4995-8849-6017F984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1832" y="4496637"/>
            <a:ext cx="2103120" cy="27432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0CF72F91-6995-4FF5-866F-1806A86CA0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1832" y="4776530"/>
            <a:ext cx="2103120" cy="4572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9E4817F-DFA8-417E-AFDB-482CF29E4C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78992" y="2432304"/>
            <a:ext cx="1828800" cy="1682496"/>
          </a:xfrm>
          <a:solidFill>
            <a:srgbClr val="72BF48">
              <a:alpha val="48891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60F5FB-7416-40BC-A46A-21C838A50239}"/>
              </a:ext>
            </a:extLst>
          </p:cNvPr>
          <p:cNvSpPr/>
          <p:nvPr userDrawn="1"/>
        </p:nvSpPr>
        <p:spPr>
          <a:xfrm>
            <a:off x="3689990" y="2313432"/>
            <a:ext cx="2103120" cy="1929384"/>
          </a:xfrm>
          <a:prstGeom prst="rect">
            <a:avLst/>
          </a:prstGeom>
          <a:noFill/>
          <a:ln w="25400">
            <a:solidFill>
              <a:srgbClr val="6098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973D1BAC-79DB-4FD8-A55E-2B3460CB0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94176" y="4498909"/>
            <a:ext cx="2103120" cy="27432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EF99DF7C-CF3F-4AC1-9C96-414220A2ACD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94176" y="4778802"/>
            <a:ext cx="2103120" cy="4572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AF3BFD7E-8448-4092-A1FA-620F7C1818E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27150" y="2432304"/>
            <a:ext cx="1828800" cy="1682496"/>
          </a:xfrm>
          <a:solidFill>
            <a:srgbClr val="72BF48">
              <a:alpha val="48891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5CD85B-85C1-4045-A81C-8A1CE2CC3776}"/>
              </a:ext>
            </a:extLst>
          </p:cNvPr>
          <p:cNvSpPr/>
          <p:nvPr userDrawn="1"/>
        </p:nvSpPr>
        <p:spPr>
          <a:xfrm>
            <a:off x="6441704" y="2313432"/>
            <a:ext cx="2103120" cy="1929384"/>
          </a:xfrm>
          <a:prstGeom prst="rect">
            <a:avLst/>
          </a:prstGeom>
          <a:noFill/>
          <a:ln w="25400">
            <a:solidFill>
              <a:srgbClr val="6098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25D4B4A-04E7-46B7-B6A8-6E076B2AEE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46520" y="4494357"/>
            <a:ext cx="2103120" cy="27432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732EEBF9-64E6-455C-9716-BDDFD220AF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46520" y="4774250"/>
            <a:ext cx="2103120" cy="4572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CEE0C370-A123-4E33-88E1-10380AF7385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578864" y="2432304"/>
            <a:ext cx="1828800" cy="1682496"/>
          </a:xfrm>
          <a:solidFill>
            <a:srgbClr val="72BF48">
              <a:alpha val="48891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28058F-D5C5-43E9-B57A-E0376D24186D}"/>
              </a:ext>
            </a:extLst>
          </p:cNvPr>
          <p:cNvSpPr/>
          <p:nvPr userDrawn="1"/>
        </p:nvSpPr>
        <p:spPr>
          <a:xfrm>
            <a:off x="9165352" y="2313432"/>
            <a:ext cx="2103120" cy="1929384"/>
          </a:xfrm>
          <a:prstGeom prst="rect">
            <a:avLst/>
          </a:prstGeom>
          <a:noFill/>
          <a:ln w="25400">
            <a:solidFill>
              <a:srgbClr val="6098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AD4D984E-939C-43A7-8502-5BF1564F427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62288" y="4496629"/>
            <a:ext cx="2103120" cy="274320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63847E1-E452-438A-B17D-50521FDAF8B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2288" y="4776522"/>
            <a:ext cx="2103120" cy="4572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Montserrat" pitchFamily="2" charset="77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70683A90-4CAD-4A4D-BA65-CD3980EBCF5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02512" y="2432304"/>
            <a:ext cx="1828800" cy="1682496"/>
          </a:xfrm>
          <a:solidFill>
            <a:srgbClr val="72BF48">
              <a:alpha val="48891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B9943D-DA82-48AC-A0D7-13FD0058FECF}"/>
              </a:ext>
            </a:extLst>
          </p:cNvPr>
          <p:cNvSpPr/>
          <p:nvPr userDrawn="1"/>
        </p:nvSpPr>
        <p:spPr>
          <a:xfrm>
            <a:off x="0" y="6052620"/>
            <a:ext cx="12192000" cy="805380"/>
          </a:xfrm>
          <a:prstGeom prst="rect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C10B705-0255-527C-B7DA-F8C2EEDD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E1803A9-3E92-569F-ECE0-C75DC582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6EAAD6-6D4E-7E28-F0B5-7F91EFB69F54}"/>
              </a:ext>
            </a:extLst>
          </p:cNvPr>
          <p:cNvCxnSpPr>
            <a:cxnSpLocks/>
          </p:cNvCxnSpPr>
          <p:nvPr userDrawn="1"/>
        </p:nvCxnSpPr>
        <p:spPr>
          <a:xfrm>
            <a:off x="0" y="6064947"/>
            <a:ext cx="12192000" cy="0"/>
          </a:xfrm>
          <a:prstGeom prst="line">
            <a:avLst/>
          </a:prstGeom>
          <a:ln w="19050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8">
            <a:extLst>
              <a:ext uri="{FF2B5EF4-FFF2-40B4-BE49-F238E27FC236}">
                <a16:creationId xmlns:a16="http://schemas.microsoft.com/office/drawing/2014/main" id="{DF9788F1-1D67-F7E3-674D-10B4EDFA7D23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3342522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eam 8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25E70D0E-EDAA-4490-8D97-5F245A32A2E6}"/>
              </a:ext>
            </a:extLst>
          </p:cNvPr>
          <p:cNvSpPr/>
          <p:nvPr userDrawn="1"/>
        </p:nvSpPr>
        <p:spPr>
          <a:xfrm>
            <a:off x="941832" y="1373197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Picture Placeholder 10">
            <a:extLst>
              <a:ext uri="{FF2B5EF4-FFF2-40B4-BE49-F238E27FC236}">
                <a16:creationId xmlns:a16="http://schemas.microsoft.com/office/drawing/2014/main" id="{F4300E0A-2C35-48E1-A7CE-95EBD8EBB9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56132" y="1487497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9D6C849-74CD-4E83-8CC4-99167CFD5052}"/>
              </a:ext>
            </a:extLst>
          </p:cNvPr>
          <p:cNvSpPr/>
          <p:nvPr userDrawn="1"/>
        </p:nvSpPr>
        <p:spPr>
          <a:xfrm>
            <a:off x="3740155" y="1373197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10">
            <a:extLst>
              <a:ext uri="{FF2B5EF4-FFF2-40B4-BE49-F238E27FC236}">
                <a16:creationId xmlns:a16="http://schemas.microsoft.com/office/drawing/2014/main" id="{EC894F36-9611-4410-9632-21E5CE1FF1F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54455" y="1487497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D21C66-AAE4-4F7A-836C-5ABFDB3E2C40}"/>
              </a:ext>
            </a:extLst>
          </p:cNvPr>
          <p:cNvSpPr/>
          <p:nvPr userDrawn="1"/>
        </p:nvSpPr>
        <p:spPr>
          <a:xfrm>
            <a:off x="6538478" y="1373197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10">
            <a:extLst>
              <a:ext uri="{FF2B5EF4-FFF2-40B4-BE49-F238E27FC236}">
                <a16:creationId xmlns:a16="http://schemas.microsoft.com/office/drawing/2014/main" id="{8663743D-14C0-41A7-8122-D4D2A780178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652778" y="1487497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8F25CD1-436E-47AA-8A14-C090BF4316B6}"/>
              </a:ext>
            </a:extLst>
          </p:cNvPr>
          <p:cNvSpPr/>
          <p:nvPr userDrawn="1"/>
        </p:nvSpPr>
        <p:spPr>
          <a:xfrm>
            <a:off x="9336802" y="1373197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Picture Placeholder 10">
            <a:extLst>
              <a:ext uri="{FF2B5EF4-FFF2-40B4-BE49-F238E27FC236}">
                <a16:creationId xmlns:a16="http://schemas.microsoft.com/office/drawing/2014/main" id="{68C01EED-EC2C-4D5E-969B-9815EC0237D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451102" y="1487497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824738"/>
          </a:xfrm>
        </p:spPr>
        <p:txBody>
          <a:bodyPr anchor="b"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61D158-7F2D-4995-8849-6017F984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1832" y="3017408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0CF72F91-6995-4FF5-866F-1806A86CA0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1832" y="3265446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973D1BAC-79DB-4FD8-A55E-2B3460CB0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39896" y="3021403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EF99DF7C-CF3F-4AC1-9C96-414220A2ACD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39896" y="3269484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25D4B4A-04E7-46B7-B6A8-6E076B2AEE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37960" y="3021403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732EEBF9-64E6-455C-9716-BDDFD220AF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37960" y="3269484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AD4D984E-939C-43A7-8502-5BF1564F427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336024" y="3021403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63847E1-E452-438A-B17D-50521FDAF8B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36024" y="3269484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A0E37C15-4439-4FA1-B82A-6543015098C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1832" y="5319396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B4B36042-0944-4E63-98F0-4C6088F4B0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41832" y="5561458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525DBE17-3292-4AD9-9132-FEC89DF26EF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739896" y="5315354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45D8728A-4ADC-409A-AF07-C6DC0796E5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39896" y="5563435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B49575FE-C1FA-4068-A233-77E5F5A1327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537960" y="5315354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166F420D-1588-4FD4-97C7-F6BE4424A8A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537960" y="5563435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A50D099D-DBBB-4ABF-B900-9B4AF2B814A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336024" y="5315354"/>
            <a:ext cx="1920240" cy="2286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F4BB94E2-DE8B-4D7C-A9AD-5F1A452B75C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36024" y="5563435"/>
            <a:ext cx="1920240" cy="228600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200">
                <a:latin typeface="+mn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FAF5AF-131D-45FE-9220-15852C520008}"/>
              </a:ext>
            </a:extLst>
          </p:cNvPr>
          <p:cNvSpPr/>
          <p:nvPr userDrawn="1"/>
        </p:nvSpPr>
        <p:spPr>
          <a:xfrm>
            <a:off x="941832" y="3687772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86B14609-6CE7-4483-A952-6A0C59D63312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056132" y="3802072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E1E5DFE-ABE4-4574-8214-460F40787767}"/>
              </a:ext>
            </a:extLst>
          </p:cNvPr>
          <p:cNvSpPr/>
          <p:nvPr userDrawn="1"/>
        </p:nvSpPr>
        <p:spPr>
          <a:xfrm>
            <a:off x="3739896" y="3687772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Picture Placeholder 10">
            <a:extLst>
              <a:ext uri="{FF2B5EF4-FFF2-40B4-BE49-F238E27FC236}">
                <a16:creationId xmlns:a16="http://schemas.microsoft.com/office/drawing/2014/main" id="{8C0FF998-B1F8-44FC-A045-B322FEC67A3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854196" y="3802072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9BFB914-76F2-40AA-B7E6-F06BCEBF6C79}"/>
              </a:ext>
            </a:extLst>
          </p:cNvPr>
          <p:cNvSpPr/>
          <p:nvPr userDrawn="1"/>
        </p:nvSpPr>
        <p:spPr>
          <a:xfrm>
            <a:off x="6537960" y="3687772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Picture Placeholder 10">
            <a:extLst>
              <a:ext uri="{FF2B5EF4-FFF2-40B4-BE49-F238E27FC236}">
                <a16:creationId xmlns:a16="http://schemas.microsoft.com/office/drawing/2014/main" id="{B101D19E-87CD-4005-9400-DB83194D9039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2260" y="3802072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FA2C836-B950-48A3-94B2-47E0E9F4D843}"/>
              </a:ext>
            </a:extLst>
          </p:cNvPr>
          <p:cNvSpPr/>
          <p:nvPr userDrawn="1"/>
        </p:nvSpPr>
        <p:spPr>
          <a:xfrm>
            <a:off x="9336024" y="3687772"/>
            <a:ext cx="1920240" cy="1554480"/>
          </a:xfrm>
          <a:prstGeom prst="rect">
            <a:avLst/>
          </a:prstGeom>
          <a:noFill/>
          <a:ln w="25400">
            <a:solidFill>
              <a:srgbClr val="01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Picture Placeholder 10">
            <a:extLst>
              <a:ext uri="{FF2B5EF4-FFF2-40B4-BE49-F238E27FC236}">
                <a16:creationId xmlns:a16="http://schemas.microsoft.com/office/drawing/2014/main" id="{D51652FF-DB34-4769-98B0-7BAF1150CDE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9450324" y="3802072"/>
            <a:ext cx="1691640" cy="1325880"/>
          </a:xfrm>
          <a:solidFill>
            <a:srgbClr val="72BF48">
              <a:alpha val="49000"/>
            </a:srgb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7A40E0-7162-054A-E80B-75CBD0560D66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1B84FFC6-7BB2-3021-21FF-D84564D5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A6BFEFFC-0859-8FA9-DC7C-0708886D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Content Placeholder 8">
            <a:extLst>
              <a:ext uri="{FF2B5EF4-FFF2-40B4-BE49-F238E27FC236}">
                <a16:creationId xmlns:a16="http://schemas.microsoft.com/office/drawing/2014/main" id="{86308710-A22A-4F5C-8922-F80D6B399E2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1831409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Fu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400"/>
          </a:xfrm>
        </p:spPr>
        <p:txBody>
          <a:bodyPr anchor="b"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604696C-9CC0-44FC-8AC2-8DFE99C4DB68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028700" y="1791868"/>
            <a:ext cx="1828800" cy="17373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F699FD58-B1B9-484E-809F-8803AF860825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794126" y="1791868"/>
            <a:ext cx="1828800" cy="17373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5FD3887-0B8F-4A14-87BF-BBB6BBD72F4D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9324977" y="1791868"/>
            <a:ext cx="1828800" cy="17373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9AC387C7-76B0-4819-9FC8-B40C19C3B39E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6559552" y="1791868"/>
            <a:ext cx="1828800" cy="17373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3258F3F-4770-4107-AD7E-356E3E22E2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3673258"/>
            <a:ext cx="2057400" cy="54864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3B409B5-268E-4A89-9A3E-F04112557B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4706530"/>
            <a:ext cx="2057400" cy="91440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6721D15-D416-46CA-B345-30DFABF2B1F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79826" y="3673258"/>
            <a:ext cx="2057400" cy="54864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AC9D2393-012C-4C1F-9650-99EA950E702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79826" y="4706530"/>
            <a:ext cx="2057400" cy="91440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8DA812D-8076-461A-9F49-953A009E6F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10677" y="3673258"/>
            <a:ext cx="2057400" cy="54864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8C219C4D-CBC4-4E40-A175-465A78AA6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210677" y="4706530"/>
            <a:ext cx="2057400" cy="91440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3E56ACE9-A0FF-4BBA-A8DD-2E6649B83D6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445252" y="3673258"/>
            <a:ext cx="2057400" cy="548640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>
                    <a:lumMod val="50000"/>
                  </a:schemeClr>
                </a:solidFill>
                <a:latin typeface="Montserrat" pitchFamily="2" charset="77"/>
              </a:defRPr>
            </a:lvl1pPr>
            <a:lvl2pPr marL="457200" indent="0">
              <a:buNone/>
              <a:defRPr sz="1800">
                <a:latin typeface="+mj-lt"/>
              </a:defRPr>
            </a:lvl2pPr>
            <a:lvl3pPr marL="914400" indent="0">
              <a:buNone/>
              <a:defRPr sz="1800">
                <a:latin typeface="+mj-lt"/>
              </a:defRPr>
            </a:lvl3pPr>
            <a:lvl4pPr marL="1371600" indent="0">
              <a:buNone/>
              <a:defRPr sz="1800">
                <a:latin typeface="+mj-lt"/>
              </a:defRPr>
            </a:lvl4pPr>
            <a:lvl5pPr marL="1828800" indent="0">
              <a:buNone/>
              <a:defRPr sz="1800">
                <a:latin typeface="+mj-lt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CCCED8A0-8B7A-4AC1-B50A-DC4933FEBC3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45252" y="4706530"/>
            <a:ext cx="2057400" cy="91440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476FD53-B37B-46FF-B4D7-8219A0920D9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400" y="4331626"/>
            <a:ext cx="2057400" cy="27432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F093374F-C753-4BE8-A368-3181FB016DE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679826" y="4331626"/>
            <a:ext cx="2057400" cy="27432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BED1A083-6B0C-4F0D-B72D-0033321C857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10677" y="4331626"/>
            <a:ext cx="2057400" cy="27432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0DCB1896-F06C-4D59-8766-46C845012E6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5252" y="4331626"/>
            <a:ext cx="2057400" cy="274320"/>
          </a:xfrm>
        </p:spPr>
        <p:txBody>
          <a:bodyPr>
            <a:noAutofit/>
          </a:bodyPr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4F9D5B0-CB34-C249-1164-4C91F1B7E17D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D3848650-08D2-015B-D859-91BA9EDC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2D87EA8F-04CD-2828-D5FA-37176835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E355AC80-1F43-F7B8-F493-A146AEA25F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22734794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hank You">
    <p:bg>
      <p:bgPr>
        <a:solidFill>
          <a:srgbClr val="609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8552EFC-C6AD-B44B-C228-6E238237B19A}"/>
              </a:ext>
            </a:extLst>
          </p:cNvPr>
          <p:cNvSpPr/>
          <p:nvPr userDrawn="1"/>
        </p:nvSpPr>
        <p:spPr>
          <a:xfrm>
            <a:off x="538722" y="1799823"/>
            <a:ext cx="1629177" cy="1629177"/>
          </a:xfrm>
          <a:prstGeom prst="ellipse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312" y="1755648"/>
            <a:ext cx="7294562" cy="1325563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DEB9A17-7C72-4874-B1A3-A5CDB434C7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53311" y="3191256"/>
            <a:ext cx="7294561" cy="704339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CB92CFA2-5789-B390-305D-A54FA5503E62}"/>
              </a:ext>
            </a:extLst>
          </p:cNvPr>
          <p:cNvCxnSpPr>
            <a:cxnSpLocks/>
          </p:cNvCxnSpPr>
          <p:nvPr userDrawn="1"/>
        </p:nvCxnSpPr>
        <p:spPr>
          <a:xfrm>
            <a:off x="581891" y="5350785"/>
            <a:ext cx="5514109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Footer Placeholder 4">
            <a:extLst>
              <a:ext uri="{FF2B5EF4-FFF2-40B4-BE49-F238E27FC236}">
                <a16:creationId xmlns:a16="http://schemas.microsoft.com/office/drawing/2014/main" id="{38FEFD8B-BA6F-2191-C22D-48BDF6BC79C5}"/>
              </a:ext>
            </a:extLst>
          </p:cNvPr>
          <p:cNvSpPr txBox="1">
            <a:spLocks/>
          </p:cNvSpPr>
          <p:nvPr userDrawn="1"/>
        </p:nvSpPr>
        <p:spPr>
          <a:xfrm>
            <a:off x="595733" y="4820433"/>
            <a:ext cx="32794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>
                    <a:lumMod val="95000"/>
                  </a:schemeClr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6098D1"/>
                </a:solidFill>
              </a:rPr>
              <a:t>Contacts</a:t>
            </a:r>
          </a:p>
        </p:txBody>
      </p:sp>
      <p:sp>
        <p:nvSpPr>
          <p:cNvPr id="583" name="Text Placeholder 13">
            <a:extLst>
              <a:ext uri="{FF2B5EF4-FFF2-40B4-BE49-F238E27FC236}">
                <a16:creationId xmlns:a16="http://schemas.microsoft.com/office/drawing/2014/main" id="{F329D3D0-5CF7-8393-2852-20AA6DBB89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5733" y="5817380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rgbClr val="01204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DBF5A195-2E89-A66F-DFD6-1A722CA05444}"/>
              </a:ext>
            </a:extLst>
          </p:cNvPr>
          <p:cNvCxnSpPr>
            <a:cxnSpLocks/>
          </p:cNvCxnSpPr>
          <p:nvPr userDrawn="1"/>
        </p:nvCxnSpPr>
        <p:spPr>
          <a:xfrm>
            <a:off x="6281234" y="5350785"/>
            <a:ext cx="5514109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" name="Text Placeholder 13">
            <a:extLst>
              <a:ext uri="{FF2B5EF4-FFF2-40B4-BE49-F238E27FC236}">
                <a16:creationId xmlns:a16="http://schemas.microsoft.com/office/drawing/2014/main" id="{AF7E166F-309D-310B-076E-AFB847752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076" y="5817380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rgbClr val="01204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0DAC4693-3D47-40FC-4122-BCBDB840AA7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1891" y="5394745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18780DB0-D013-105F-5C2A-AF456D15FC7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5076" y="5394745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272176C8-3D91-43C4-0A0B-7C2A9EC8CE2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8090" y="4352766"/>
            <a:ext cx="5500268" cy="759607"/>
          </a:xfrm>
        </p:spPr>
        <p:txBody>
          <a:bodyPr anchor="b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1">
                <a:solidFill>
                  <a:srgbClr val="01204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747870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hank You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8552EFC-C6AD-B44B-C228-6E238237B19A}"/>
              </a:ext>
            </a:extLst>
          </p:cNvPr>
          <p:cNvSpPr/>
          <p:nvPr userDrawn="1"/>
        </p:nvSpPr>
        <p:spPr>
          <a:xfrm>
            <a:off x="538722" y="1067815"/>
            <a:ext cx="1629177" cy="1629177"/>
          </a:xfrm>
          <a:prstGeom prst="ellipse">
            <a:avLst/>
          </a:prstGeom>
          <a:solidFill>
            <a:srgbClr val="609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312" y="1023640"/>
            <a:ext cx="7294562" cy="1325563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DEB9A17-7C72-4874-B1A3-A5CDB434C7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53311" y="2459248"/>
            <a:ext cx="7294561" cy="704339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CB92CFA2-5789-B390-305D-A54FA5503E62}"/>
              </a:ext>
            </a:extLst>
          </p:cNvPr>
          <p:cNvCxnSpPr>
            <a:cxnSpLocks/>
          </p:cNvCxnSpPr>
          <p:nvPr userDrawn="1"/>
        </p:nvCxnSpPr>
        <p:spPr>
          <a:xfrm>
            <a:off x="581891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" name="Text Placeholder 13">
            <a:extLst>
              <a:ext uri="{FF2B5EF4-FFF2-40B4-BE49-F238E27FC236}">
                <a16:creationId xmlns:a16="http://schemas.microsoft.com/office/drawing/2014/main" id="{F329D3D0-5CF7-8393-2852-20AA6DBB89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5733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DBF5A195-2E89-A66F-DFD6-1A722CA05444}"/>
              </a:ext>
            </a:extLst>
          </p:cNvPr>
          <p:cNvCxnSpPr>
            <a:cxnSpLocks/>
          </p:cNvCxnSpPr>
          <p:nvPr userDrawn="1"/>
        </p:nvCxnSpPr>
        <p:spPr>
          <a:xfrm>
            <a:off x="6281234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" name="Text Placeholder 13">
            <a:extLst>
              <a:ext uri="{FF2B5EF4-FFF2-40B4-BE49-F238E27FC236}">
                <a16:creationId xmlns:a16="http://schemas.microsoft.com/office/drawing/2014/main" id="{AF7E166F-309D-310B-076E-AFB847752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076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88" name="Content Placeholder 8">
            <a:extLst>
              <a:ext uri="{FF2B5EF4-FFF2-40B4-BE49-F238E27FC236}">
                <a16:creationId xmlns:a16="http://schemas.microsoft.com/office/drawing/2014/main" id="{34769F44-3AF3-FBE3-726F-41169845D39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1891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89" name="Content Placeholder 8">
            <a:extLst>
              <a:ext uri="{FF2B5EF4-FFF2-40B4-BE49-F238E27FC236}">
                <a16:creationId xmlns:a16="http://schemas.microsoft.com/office/drawing/2014/main" id="{AB5136DF-2DCF-335A-9406-858DCEE2C6D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5076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90" name="Text Placeholder 13">
            <a:extLst>
              <a:ext uri="{FF2B5EF4-FFF2-40B4-BE49-F238E27FC236}">
                <a16:creationId xmlns:a16="http://schemas.microsoft.com/office/drawing/2014/main" id="{AB24CEA3-B7A3-BE54-DBAE-5ED66CB055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8090" y="3781205"/>
            <a:ext cx="5500268" cy="759607"/>
          </a:xfrm>
        </p:spPr>
        <p:txBody>
          <a:bodyPr anchor="b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1">
                <a:solidFill>
                  <a:srgbClr val="6098D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85697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72B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Invest</a:t>
            </a:r>
          </a:p>
        </p:txBody>
      </p:sp>
      <p:sp>
        <p:nvSpPr>
          <p:cNvPr id="838" name="Slide Number Placeholder 5">
            <a:extLst>
              <a:ext uri="{FF2B5EF4-FFF2-40B4-BE49-F238E27FC236}">
                <a16:creationId xmlns:a16="http://schemas.microsoft.com/office/drawing/2014/main" id="{565AAEB7-D17A-1E45-70C7-E1BB8B5F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B7767971-CC99-19E8-1DC5-153AC43622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269653C-45DF-ADF6-EA88-38D7AF614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72BF4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3355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hank You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8552EFC-C6AD-B44B-C228-6E238237B19A}"/>
              </a:ext>
            </a:extLst>
          </p:cNvPr>
          <p:cNvSpPr/>
          <p:nvPr userDrawn="1"/>
        </p:nvSpPr>
        <p:spPr>
          <a:xfrm>
            <a:off x="538722" y="1067815"/>
            <a:ext cx="1629177" cy="1629177"/>
          </a:xfrm>
          <a:prstGeom prst="ellipse">
            <a:avLst/>
          </a:prstGeom>
          <a:solidFill>
            <a:srgbClr val="F0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312" y="1023640"/>
            <a:ext cx="7294562" cy="1325563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DEB9A17-7C72-4874-B1A3-A5CDB434C7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53311" y="2459248"/>
            <a:ext cx="7294561" cy="704339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CB92CFA2-5789-B390-305D-A54FA5503E62}"/>
              </a:ext>
            </a:extLst>
          </p:cNvPr>
          <p:cNvCxnSpPr>
            <a:cxnSpLocks/>
          </p:cNvCxnSpPr>
          <p:nvPr userDrawn="1"/>
        </p:nvCxnSpPr>
        <p:spPr>
          <a:xfrm>
            <a:off x="581891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" name="Text Placeholder 13">
            <a:extLst>
              <a:ext uri="{FF2B5EF4-FFF2-40B4-BE49-F238E27FC236}">
                <a16:creationId xmlns:a16="http://schemas.microsoft.com/office/drawing/2014/main" id="{F329D3D0-5CF7-8393-2852-20AA6DBB89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5733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DBF5A195-2E89-A66F-DFD6-1A722CA05444}"/>
              </a:ext>
            </a:extLst>
          </p:cNvPr>
          <p:cNvCxnSpPr>
            <a:cxnSpLocks/>
          </p:cNvCxnSpPr>
          <p:nvPr userDrawn="1"/>
        </p:nvCxnSpPr>
        <p:spPr>
          <a:xfrm>
            <a:off x="6281234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" name="Text Placeholder 13">
            <a:extLst>
              <a:ext uri="{FF2B5EF4-FFF2-40B4-BE49-F238E27FC236}">
                <a16:creationId xmlns:a16="http://schemas.microsoft.com/office/drawing/2014/main" id="{AF7E166F-309D-310B-076E-AFB847752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076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88" name="Content Placeholder 8">
            <a:extLst>
              <a:ext uri="{FF2B5EF4-FFF2-40B4-BE49-F238E27FC236}">
                <a16:creationId xmlns:a16="http://schemas.microsoft.com/office/drawing/2014/main" id="{34769F44-3AF3-FBE3-726F-41169845D39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1891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89" name="Content Placeholder 8">
            <a:extLst>
              <a:ext uri="{FF2B5EF4-FFF2-40B4-BE49-F238E27FC236}">
                <a16:creationId xmlns:a16="http://schemas.microsoft.com/office/drawing/2014/main" id="{AB5136DF-2DCF-335A-9406-858DCEE2C6D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5076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90" name="Text Placeholder 13">
            <a:extLst>
              <a:ext uri="{FF2B5EF4-FFF2-40B4-BE49-F238E27FC236}">
                <a16:creationId xmlns:a16="http://schemas.microsoft.com/office/drawing/2014/main" id="{AB24CEA3-B7A3-BE54-DBAE-5ED66CB055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8090" y="3781205"/>
            <a:ext cx="5500268" cy="759607"/>
          </a:xfrm>
        </p:spPr>
        <p:txBody>
          <a:bodyPr anchor="b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1">
                <a:solidFill>
                  <a:srgbClr val="6098D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42234890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hank You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8552EFC-C6AD-B44B-C228-6E238237B19A}"/>
              </a:ext>
            </a:extLst>
          </p:cNvPr>
          <p:cNvSpPr/>
          <p:nvPr userDrawn="1"/>
        </p:nvSpPr>
        <p:spPr>
          <a:xfrm>
            <a:off x="538722" y="1067815"/>
            <a:ext cx="1629177" cy="1629177"/>
          </a:xfrm>
          <a:prstGeom prst="ellipse">
            <a:avLst/>
          </a:prstGeom>
          <a:solidFill>
            <a:srgbClr val="E2E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312" y="1023640"/>
            <a:ext cx="7294562" cy="1325563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DEB9A17-7C72-4874-B1A3-A5CDB434C7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53311" y="2459248"/>
            <a:ext cx="7294561" cy="704339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CB92CFA2-5789-B390-305D-A54FA5503E62}"/>
              </a:ext>
            </a:extLst>
          </p:cNvPr>
          <p:cNvCxnSpPr>
            <a:cxnSpLocks/>
          </p:cNvCxnSpPr>
          <p:nvPr userDrawn="1"/>
        </p:nvCxnSpPr>
        <p:spPr>
          <a:xfrm>
            <a:off x="581891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" name="Text Placeholder 13">
            <a:extLst>
              <a:ext uri="{FF2B5EF4-FFF2-40B4-BE49-F238E27FC236}">
                <a16:creationId xmlns:a16="http://schemas.microsoft.com/office/drawing/2014/main" id="{F329D3D0-5CF7-8393-2852-20AA6DBB89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5733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DBF5A195-2E89-A66F-DFD6-1A722CA05444}"/>
              </a:ext>
            </a:extLst>
          </p:cNvPr>
          <p:cNvCxnSpPr>
            <a:cxnSpLocks/>
          </p:cNvCxnSpPr>
          <p:nvPr userDrawn="1"/>
        </p:nvCxnSpPr>
        <p:spPr>
          <a:xfrm>
            <a:off x="6281234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" name="Text Placeholder 13">
            <a:extLst>
              <a:ext uri="{FF2B5EF4-FFF2-40B4-BE49-F238E27FC236}">
                <a16:creationId xmlns:a16="http://schemas.microsoft.com/office/drawing/2014/main" id="{AF7E166F-309D-310B-076E-AFB847752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076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88" name="Content Placeholder 8">
            <a:extLst>
              <a:ext uri="{FF2B5EF4-FFF2-40B4-BE49-F238E27FC236}">
                <a16:creationId xmlns:a16="http://schemas.microsoft.com/office/drawing/2014/main" id="{34769F44-3AF3-FBE3-726F-41169845D39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1891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89" name="Content Placeholder 8">
            <a:extLst>
              <a:ext uri="{FF2B5EF4-FFF2-40B4-BE49-F238E27FC236}">
                <a16:creationId xmlns:a16="http://schemas.microsoft.com/office/drawing/2014/main" id="{AB5136DF-2DCF-335A-9406-858DCEE2C6D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5076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90" name="Text Placeholder 13">
            <a:extLst>
              <a:ext uri="{FF2B5EF4-FFF2-40B4-BE49-F238E27FC236}">
                <a16:creationId xmlns:a16="http://schemas.microsoft.com/office/drawing/2014/main" id="{AB24CEA3-B7A3-BE54-DBAE-5ED66CB055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8090" y="3781205"/>
            <a:ext cx="5500268" cy="759607"/>
          </a:xfrm>
        </p:spPr>
        <p:txBody>
          <a:bodyPr anchor="b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1">
                <a:solidFill>
                  <a:srgbClr val="6098D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1769649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hank You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8552EFC-C6AD-B44B-C228-6E238237B19A}"/>
              </a:ext>
            </a:extLst>
          </p:cNvPr>
          <p:cNvSpPr/>
          <p:nvPr userDrawn="1"/>
        </p:nvSpPr>
        <p:spPr>
          <a:xfrm>
            <a:off x="538722" y="1067815"/>
            <a:ext cx="1629177" cy="1629177"/>
          </a:xfrm>
          <a:prstGeom prst="ellipse">
            <a:avLst/>
          </a:prstGeom>
          <a:solidFill>
            <a:srgbClr val="72B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312" y="1023640"/>
            <a:ext cx="7294562" cy="1325563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DEB9A17-7C72-4874-B1A3-A5CDB434C7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53311" y="2459248"/>
            <a:ext cx="7294561" cy="704339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CB92CFA2-5789-B390-305D-A54FA5503E62}"/>
              </a:ext>
            </a:extLst>
          </p:cNvPr>
          <p:cNvCxnSpPr>
            <a:cxnSpLocks/>
          </p:cNvCxnSpPr>
          <p:nvPr userDrawn="1"/>
        </p:nvCxnSpPr>
        <p:spPr>
          <a:xfrm>
            <a:off x="581891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" name="Text Placeholder 13">
            <a:extLst>
              <a:ext uri="{FF2B5EF4-FFF2-40B4-BE49-F238E27FC236}">
                <a16:creationId xmlns:a16="http://schemas.microsoft.com/office/drawing/2014/main" id="{F329D3D0-5CF7-8393-2852-20AA6DBB89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5733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DBF5A195-2E89-A66F-DFD6-1A722CA05444}"/>
              </a:ext>
            </a:extLst>
          </p:cNvPr>
          <p:cNvCxnSpPr>
            <a:cxnSpLocks/>
          </p:cNvCxnSpPr>
          <p:nvPr userDrawn="1"/>
        </p:nvCxnSpPr>
        <p:spPr>
          <a:xfrm>
            <a:off x="6281234" y="4779224"/>
            <a:ext cx="5514109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" name="Text Placeholder 13">
            <a:extLst>
              <a:ext uri="{FF2B5EF4-FFF2-40B4-BE49-F238E27FC236}">
                <a16:creationId xmlns:a16="http://schemas.microsoft.com/office/drawing/2014/main" id="{AF7E166F-309D-310B-076E-AFB847752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076" y="5245819"/>
            <a:ext cx="5500268" cy="759608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88" name="Content Placeholder 8">
            <a:extLst>
              <a:ext uri="{FF2B5EF4-FFF2-40B4-BE49-F238E27FC236}">
                <a16:creationId xmlns:a16="http://schemas.microsoft.com/office/drawing/2014/main" id="{34769F44-3AF3-FBE3-726F-41169845D39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1891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89" name="Content Placeholder 8">
            <a:extLst>
              <a:ext uri="{FF2B5EF4-FFF2-40B4-BE49-F238E27FC236}">
                <a16:creationId xmlns:a16="http://schemas.microsoft.com/office/drawing/2014/main" id="{AB5136DF-2DCF-335A-9406-858DCEE2C6D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5076" y="4823184"/>
            <a:ext cx="5500268" cy="378676"/>
          </a:xfrm>
        </p:spPr>
        <p:txBody>
          <a:bodyPr anchor="b">
            <a:normAutofit/>
          </a:bodyPr>
          <a:lstStyle>
            <a:lvl1pPr marL="0" indent="0" algn="l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Invest</a:t>
            </a:r>
          </a:p>
        </p:txBody>
      </p:sp>
      <p:sp>
        <p:nvSpPr>
          <p:cNvPr id="590" name="Text Placeholder 13">
            <a:extLst>
              <a:ext uri="{FF2B5EF4-FFF2-40B4-BE49-F238E27FC236}">
                <a16:creationId xmlns:a16="http://schemas.microsoft.com/office/drawing/2014/main" id="{AB24CEA3-B7A3-BE54-DBAE-5ED66CB055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8090" y="3781205"/>
            <a:ext cx="5500268" cy="759607"/>
          </a:xfrm>
        </p:spPr>
        <p:txBody>
          <a:bodyPr anchor="b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1">
                <a:solidFill>
                  <a:srgbClr val="6098D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418587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6302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F95320-5F84-67A4-D184-8F1B98964A02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7D64-DAE6-2449-E800-AA5BEB15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3FB192-329A-CFD2-35F9-EF1FDBAF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B008616E-CEB9-AE26-514B-A5C02D5BA6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</p:spTree>
    <p:extLst>
      <p:ext uri="{BB962C8B-B14F-4D97-AF65-F5344CB8AC3E}">
        <p14:creationId xmlns:p14="http://schemas.microsoft.com/office/powerpoint/2010/main" val="574163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2568" userDrawn="1">
          <p15:clr>
            <a:srgbClr val="5ACBF0"/>
          </p15:clr>
        </p15:guide>
        <p15:guide id="3" pos="5136" userDrawn="1">
          <p15:clr>
            <a:srgbClr val="5ACBF0"/>
          </p15:clr>
        </p15:guide>
        <p15:guide id="4" pos="7392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5422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422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2F3CB-8070-529A-E53E-FA0B9856E6F8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A75B04A-6850-D1F9-2FC0-2CAD1339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AB14186-C093-B7A0-27D1-A2808F3612FB}"/>
              </a:ext>
            </a:extLst>
          </p:cNvPr>
          <p:cNvSpPr txBox="1">
            <a:spLocks/>
          </p:cNvSpPr>
          <p:nvPr userDrawn="1"/>
        </p:nvSpPr>
        <p:spPr>
          <a:xfrm>
            <a:off x="1735602" y="6213505"/>
            <a:ext cx="32794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>
                    <a:lumMod val="95000"/>
                  </a:schemeClr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012041"/>
                </a:solidFill>
              </a:rPr>
              <a:t>Scholarship Guide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8DB758B-2E7E-9E86-7C97-3C0390BD7587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937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411E-20EA-4627-8A68-17038DCE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E5B2-1EB9-4222-8FAB-65BDC9A95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97C18-82B5-4EB5-9010-63FFB7F5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6D03F8-8759-26A5-B26B-A4B128472C2B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E7225D-912E-CD44-562B-3D8B3AFD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5538FC9-99AC-8FE3-8148-0D525D66705A}"/>
              </a:ext>
            </a:extLst>
          </p:cNvPr>
          <p:cNvSpPr txBox="1">
            <a:spLocks/>
          </p:cNvSpPr>
          <p:nvPr userDrawn="1"/>
        </p:nvSpPr>
        <p:spPr>
          <a:xfrm>
            <a:off x="1735602" y="6213505"/>
            <a:ext cx="32794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>
                    <a:lumMod val="95000"/>
                  </a:schemeClr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012041"/>
                </a:solidFill>
              </a:rPr>
              <a:t>Scholarship Guide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1B5FD42-96DB-04D9-F6B8-6BF6D7FA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268-E823-4F35-A007-74CD1140798B}" type="datetime1">
              <a:rPr lang="en-US" smtClean="0"/>
              <a:t>5/23/23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January 6,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C74B-C036-43EB-B562-6368CC75B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2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rgbClr val="0120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F0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Invest</a:t>
            </a:r>
          </a:p>
        </p:txBody>
      </p:sp>
      <p:sp>
        <p:nvSpPr>
          <p:cNvPr id="838" name="Slide Number Placeholder 5">
            <a:extLst>
              <a:ext uri="{FF2B5EF4-FFF2-40B4-BE49-F238E27FC236}">
                <a16:creationId xmlns:a16="http://schemas.microsoft.com/office/drawing/2014/main" id="{565AAEB7-D17A-1E45-70C7-E1BB8B5F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solidFill>
                  <a:schemeClr val="bg1">
                    <a:lumMod val="95000"/>
                  </a:schemeClr>
                </a:solidFill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43766B2F-E71D-60D7-4B42-DC45C4B4EE0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914CBEF-038F-2D26-DB10-F642A6C70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F04D3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30755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rgbClr val="01204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012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1293D-D37B-25D3-F33E-DF7DEBBDF0AA}"/>
              </a:ext>
            </a:extLst>
          </p:cNvPr>
          <p:cNvCxnSpPr>
            <a:cxnSpLocks/>
          </p:cNvCxnSpPr>
          <p:nvPr userDrawn="1"/>
        </p:nvCxnSpPr>
        <p:spPr>
          <a:xfrm>
            <a:off x="2560597" y="4461164"/>
            <a:ext cx="1900567" cy="0"/>
          </a:xfrm>
          <a:prstGeom prst="line">
            <a:avLst/>
          </a:prstGeom>
          <a:ln w="76200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6098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32086B-5FB8-3680-EE34-07A550436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819F3468-A8C7-8497-7DE2-EE7DD1E8ACA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1F79ED-2F24-17F1-C9BC-6F72140D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6098D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844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rgbClr val="01204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609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1293D-D37B-25D3-F33E-DF7DEBBDF0AA}"/>
              </a:ext>
            </a:extLst>
          </p:cNvPr>
          <p:cNvCxnSpPr>
            <a:cxnSpLocks/>
          </p:cNvCxnSpPr>
          <p:nvPr userDrawn="1"/>
        </p:nvCxnSpPr>
        <p:spPr>
          <a:xfrm>
            <a:off x="2560597" y="4461164"/>
            <a:ext cx="1900567" cy="0"/>
          </a:xfrm>
          <a:prstGeom prst="line">
            <a:avLst/>
          </a:prstGeom>
          <a:ln w="76200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D839CF-7B6F-4F4A-61BD-78A71854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161FF1E0-5F71-3A78-9B84-5A406034CA2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5426DAA-8830-CDB6-04D6-C0CF35B96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6098D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7934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rgbClr val="01204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E2E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1293D-D37B-25D3-F33E-DF7DEBBDF0AA}"/>
              </a:ext>
            </a:extLst>
          </p:cNvPr>
          <p:cNvCxnSpPr>
            <a:cxnSpLocks/>
          </p:cNvCxnSpPr>
          <p:nvPr userDrawn="1"/>
        </p:nvCxnSpPr>
        <p:spPr>
          <a:xfrm>
            <a:off x="2560597" y="4461164"/>
            <a:ext cx="1900567" cy="0"/>
          </a:xfrm>
          <a:prstGeom prst="line">
            <a:avLst/>
          </a:prstGeom>
          <a:ln w="76200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D839CF-7B6F-4F4A-61BD-78A71854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188FAFF7-D842-2E59-2DE9-3D73FE6CE60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839D98B-7FB8-992C-62D3-FA1846626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E2E42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5518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rgbClr val="01204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72B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1293D-D37B-25D3-F33E-DF7DEBBDF0AA}"/>
              </a:ext>
            </a:extLst>
          </p:cNvPr>
          <p:cNvCxnSpPr>
            <a:cxnSpLocks/>
          </p:cNvCxnSpPr>
          <p:nvPr userDrawn="1"/>
        </p:nvCxnSpPr>
        <p:spPr>
          <a:xfrm>
            <a:off x="2560597" y="4461164"/>
            <a:ext cx="1900567" cy="0"/>
          </a:xfrm>
          <a:prstGeom prst="line">
            <a:avLst/>
          </a:prstGeom>
          <a:ln w="76200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D839CF-7B6F-4F4A-61BD-78A71854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C5C72AF9-4B26-7B75-D125-87FD868D1A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F316C54-E5F3-4E8C-2D9D-940DF9F1D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72BF4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6250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60597" y="3165779"/>
            <a:ext cx="6599752" cy="1011412"/>
          </a:xfrm>
        </p:spPr>
        <p:txBody>
          <a:bodyPr anchor="t">
            <a:noAutofit/>
          </a:bodyPr>
          <a:lstStyle>
            <a:lvl1pPr algn="l">
              <a:defRPr sz="5400" b="1" cap="none" baseline="0">
                <a:solidFill>
                  <a:srgbClr val="01204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B7A502-EC12-74A2-3DA7-5E00855F3BFB}"/>
              </a:ext>
            </a:extLst>
          </p:cNvPr>
          <p:cNvSpPr/>
          <p:nvPr userDrawn="1"/>
        </p:nvSpPr>
        <p:spPr>
          <a:xfrm>
            <a:off x="-2094621" y="1327482"/>
            <a:ext cx="4189242" cy="4189242"/>
          </a:xfrm>
          <a:prstGeom prst="ellipse">
            <a:avLst/>
          </a:prstGeom>
          <a:solidFill>
            <a:srgbClr val="F04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1293D-D37B-25D3-F33E-DF7DEBBDF0AA}"/>
              </a:ext>
            </a:extLst>
          </p:cNvPr>
          <p:cNvCxnSpPr>
            <a:cxnSpLocks/>
          </p:cNvCxnSpPr>
          <p:nvPr userDrawn="1"/>
        </p:nvCxnSpPr>
        <p:spPr>
          <a:xfrm>
            <a:off x="2560597" y="4461164"/>
            <a:ext cx="1900567" cy="0"/>
          </a:xfrm>
          <a:prstGeom prst="line">
            <a:avLst/>
          </a:prstGeom>
          <a:ln w="76200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C63B70-D93D-4796-7840-9A6F190F1455}"/>
              </a:ext>
            </a:extLst>
          </p:cNvPr>
          <p:cNvCxnSpPr>
            <a:cxnSpLocks/>
          </p:cNvCxnSpPr>
          <p:nvPr userDrawn="1"/>
        </p:nvCxnSpPr>
        <p:spPr>
          <a:xfrm>
            <a:off x="581891" y="6054437"/>
            <a:ext cx="11222182" cy="0"/>
          </a:xfrm>
          <a:prstGeom prst="line">
            <a:avLst/>
          </a:prstGeom>
          <a:ln w="9525">
            <a:solidFill>
              <a:srgbClr val="012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" name="Footer Placeholder 4">
            <a:extLst>
              <a:ext uri="{FF2B5EF4-FFF2-40B4-BE49-F238E27FC236}">
                <a16:creationId xmlns:a16="http://schemas.microsoft.com/office/drawing/2014/main" id="{5A8F8563-103A-6D50-F485-F78013D6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91" y="6213506"/>
            <a:ext cx="935824" cy="365125"/>
          </a:xfrm>
        </p:spPr>
        <p:txBody>
          <a:bodyPr/>
          <a:lstStyle>
            <a:lvl1pPr algn="r">
              <a:defRPr>
                <a:solidFill>
                  <a:srgbClr val="012041"/>
                </a:solidFill>
                <a:latin typeface="Montserrat" pitchFamily="2" charset="77"/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DD839CF-7B6F-4F4A-61BD-78A71854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247" y="6213504"/>
            <a:ext cx="935825" cy="365125"/>
          </a:xfrm>
        </p:spPr>
        <p:txBody>
          <a:bodyPr/>
          <a:lstStyle>
            <a:lvl1pPr algn="l">
              <a:defRPr b="0" i="0">
                <a:latin typeface="Montserrat" pitchFamily="2" charset="77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FA0063A9-5A86-F395-B72A-B89FF8B76D2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8163" y="6213476"/>
            <a:ext cx="4287837" cy="378676"/>
          </a:xfrm>
        </p:spPr>
        <p:txBody>
          <a:bodyPr anchor="ctr">
            <a:normAutofit/>
          </a:bodyPr>
          <a:lstStyle>
            <a:lvl1pPr marL="0" indent="0" algn="l">
              <a:buNone/>
              <a:defRPr sz="1000">
                <a:solidFill>
                  <a:srgbClr val="012041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Scholarship Guide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98F5EFA-D610-83DA-39D5-0BF973724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598" y="2397224"/>
            <a:ext cx="6599751" cy="61337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rgbClr val="F04D3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3969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Invest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2" r:id="rId2"/>
    <p:sldLayoutId id="2147483703" r:id="rId3"/>
    <p:sldLayoutId id="2147483704" r:id="rId4"/>
    <p:sldLayoutId id="2147483693" r:id="rId5"/>
    <p:sldLayoutId id="2147483694" r:id="rId6"/>
    <p:sldLayoutId id="2147483696" r:id="rId7"/>
    <p:sldLayoutId id="2147483697" r:id="rId8"/>
    <p:sldLayoutId id="2147483698" r:id="rId9"/>
    <p:sldLayoutId id="2147483666" r:id="rId10"/>
    <p:sldLayoutId id="2147483667" r:id="rId11"/>
    <p:sldLayoutId id="2147483712" r:id="rId12"/>
    <p:sldLayoutId id="2147483713" r:id="rId13"/>
    <p:sldLayoutId id="2147483691" r:id="rId14"/>
    <p:sldLayoutId id="2147483695" r:id="rId15"/>
    <p:sldLayoutId id="2147483699" r:id="rId16"/>
    <p:sldLayoutId id="2147483700" r:id="rId17"/>
    <p:sldLayoutId id="2147483701" r:id="rId18"/>
    <p:sldLayoutId id="2147483674" r:id="rId19"/>
    <p:sldLayoutId id="2147483688" r:id="rId20"/>
    <p:sldLayoutId id="2147483670" r:id="rId21"/>
    <p:sldLayoutId id="2147483687" r:id="rId22"/>
    <p:sldLayoutId id="2147483677" r:id="rId23"/>
    <p:sldLayoutId id="2147483692" r:id="rId24"/>
    <p:sldLayoutId id="2147483671" r:id="rId25"/>
    <p:sldLayoutId id="2147483669" r:id="rId26"/>
    <p:sldLayoutId id="2147483689" r:id="rId27"/>
    <p:sldLayoutId id="2147483708" r:id="rId28"/>
    <p:sldLayoutId id="2147483668" r:id="rId29"/>
    <p:sldLayoutId id="2147483709" r:id="rId30"/>
    <p:sldLayoutId id="2147483710" r:id="rId31"/>
    <p:sldLayoutId id="2147483711" r:id="rId32"/>
    <p:sldLayoutId id="2147483653" r:id="rId33"/>
    <p:sldLayoutId id="2147483672" r:id="rId34"/>
    <p:sldLayoutId id="2147483652" r:id="rId35"/>
    <p:sldLayoutId id="2147483656" r:id="rId36"/>
    <p:sldLayoutId id="2147483714" r:id="rId3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cap="none" baseline="0">
          <a:solidFill>
            <a:schemeClr val="tx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pos="7104" userDrawn="1">
          <p15:clr>
            <a:srgbClr val="C35EA4"/>
          </p15:clr>
        </p15:guide>
        <p15:guide id="5" pos="576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g"/><Relationship Id="rId3" Type="http://schemas.openxmlformats.org/officeDocument/2006/relationships/image" Target="../media/image29.jpg"/><Relationship Id="rId7" Type="http://schemas.openxmlformats.org/officeDocument/2006/relationships/image" Target="../media/image3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10" Type="http://schemas.openxmlformats.org/officeDocument/2006/relationships/image" Target="../media/image36.jpg"/><Relationship Id="rId4" Type="http://schemas.openxmlformats.org/officeDocument/2006/relationships/image" Target="../media/image30.jpg"/><Relationship Id="rId9" Type="http://schemas.openxmlformats.org/officeDocument/2006/relationships/image" Target="../media/image3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svg"/></Relationships>
</file>

<file path=ppt/slides/_rels/slide7.xml.rels><?xml version="1.0" encoding="UTF-8" standalone="yes" ?><Relationships xmlns="http://schemas.openxmlformats.org/package/2006/relationships"><Relationship Id="rId3" Target="https://www.pexels.com/photo/photography-of-women-talking-to-each-other-1181717/" TargetMode="External" Type="http://schemas.openxmlformats.org/officeDocument/2006/relationships/hyperlink"/><Relationship Id="rId7" Target="https://medium.com/edtech-trends/expert-view-building-a-future-proof-smart-home-70ddb60e3611?source=social.flipboard" TargetMode="External" Type="http://schemas.openxmlformats.org/officeDocument/2006/relationships/hyperlink"/><Relationship Id="rId2" Target="../media/image23.jpeg" Type="http://schemas.openxmlformats.org/officeDocument/2006/relationships/image"/><Relationship Id="rId1" Target="../slideLayouts/slideLayout20.xml" Type="http://schemas.openxmlformats.org/officeDocument/2006/relationships/slideLayout"/><Relationship Id="rId6" Target="../media/image25.jpg" Type="http://schemas.openxmlformats.org/officeDocument/2006/relationships/image"/><Relationship Id="rId5" Target="https://www.vinodbidwaik.com/2021/06/problem-solving-solutions-that-creates.html" TargetMode="External" Type="http://schemas.openxmlformats.org/officeDocument/2006/relationships/hyperlink"/><Relationship Id="rId4" Target="../media/image24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reativeparty.com/im-learning-to-code-and-you-should-too-but-that-wont-make-you-a-developer/" TargetMode="External"/><Relationship Id="rId7" Type="http://schemas.openxmlformats.org/officeDocument/2006/relationships/hyperlink" Target="https://www.pexels.com/photo/bullet-journal-planner-weekly-970325/" TargetMode="External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8.jpeg"/><Relationship Id="rId5" Type="http://schemas.openxmlformats.org/officeDocument/2006/relationships/hyperlink" Target="https://avnation.tv/2021/03/25/the-eight-great-pillars-of-effective-customer-service/" TargetMode="External"/><Relationship Id="rId4" Type="http://schemas.openxmlformats.org/officeDocument/2006/relationships/image" Target="../media/image2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6201C1-1C92-4052-ACD3-B932B3CCD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596" y="3165779"/>
            <a:ext cx="8291887" cy="681628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Great Careers to Consider</a:t>
            </a:r>
            <a:endParaRPr lang="en-US" sz="44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7A90EEC-D6ED-1EFF-6AB3-74BDB6BF2C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065F2-DB87-4715-BFD2-23A7BA79E3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 Insurance Education</a:t>
            </a:r>
          </a:p>
        </p:txBody>
      </p:sp>
    </p:spTree>
    <p:extLst>
      <p:ext uri="{BB962C8B-B14F-4D97-AF65-F5344CB8AC3E}">
        <p14:creationId xmlns:p14="http://schemas.microsoft.com/office/powerpoint/2010/main" val="376479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E31C438-4318-12A4-0030-AC80C141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098" y="977633"/>
            <a:ext cx="6866854" cy="502757"/>
          </a:xfrm>
        </p:spPr>
        <p:txBody>
          <a:bodyPr>
            <a:noAutofit/>
          </a:bodyPr>
          <a:lstStyle/>
          <a:p>
            <a:r>
              <a:rPr lang="en-US" sz="1000" dirty="0"/>
              <a:t>From analytics to marketing and sales to information technology; from damage appraisal and investigation to customer service to human resources and finance to risk management — there's a place for you in insurance.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DC4716-DF8C-901F-764D-F7E10C0CB1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381E-605B-A716-84CF-4DAD69D3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60B6BE4-CE51-18FF-A624-3A57E8673C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91354" y="1508471"/>
            <a:ext cx="6866854" cy="446422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6098D1"/>
                </a:solidFill>
              </a:rPr>
              <a:t>It’s part of everything we do.</a:t>
            </a:r>
            <a:br>
              <a:rPr lang="en-US" b="1" i="1" dirty="0">
                <a:solidFill>
                  <a:srgbClr val="6098D1"/>
                </a:solidFill>
              </a:rPr>
            </a:br>
            <a:endParaRPr lang="en-US" b="1" i="1" dirty="0">
              <a:solidFill>
                <a:srgbClr val="6098D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Variety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— The work is as varied as the customers’ needs. Every day presents unique challenges.</a:t>
            </a: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Advancement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— Potential for growth, professionally and personally, are endless.</a:t>
            </a: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Challenge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— Make a difference by solving problems and helping others in their time of loss. Every day presents a new opportunity and a new challenge.</a:t>
            </a: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Lifelong Learning </a:t>
            </a:r>
            <a:r>
              <a:rPr lang="en-US" sz="1400" dirty="0">
                <a:solidFill>
                  <a:schemeClr val="tx1"/>
                </a:solidFill>
              </a:rPr>
              <a:t>— Learn on the job and receive the training you need to reach your earning potential in a high-performance environment.</a:t>
            </a: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Stability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— Insurance is a multi-billion-dollar industry with a long history of growth.</a:t>
            </a: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Community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— It’s a relationship-driven and a close-knit family of professionals.</a:t>
            </a: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Personal Growth &amp; Satisfaction </a:t>
            </a:r>
            <a:r>
              <a:rPr lang="en-US" sz="1400" dirty="0">
                <a:solidFill>
                  <a:schemeClr val="tx1"/>
                </a:solidFill>
              </a:rPr>
              <a:t>— There’s a place for people who bring caring and commitment to their work. You can succeed professionally, while contributing something positive.</a:t>
            </a:r>
          </a:p>
          <a:p>
            <a:pPr>
              <a:lnSpc>
                <a:spcPct val="100000"/>
              </a:lnSpc>
            </a:pPr>
            <a:r>
              <a:rPr lang="en-US" sz="1400" b="1" u="sng" dirty="0">
                <a:solidFill>
                  <a:schemeClr val="tx1"/>
                </a:solidFill>
              </a:rPr>
              <a:t>Inclusive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— The industry strives to recruit and develop the broadest possible array of backgrounds from a diverse workforce.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E9A5-7FEB-F289-1F37-61C165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87E752-9DA3-AF6E-D120-DEB50CF9A31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3ABDAF-0839-9788-2B19-3ED19E0385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88427" y="126094"/>
            <a:ext cx="6867525" cy="77723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12041"/>
                </a:solidFill>
              </a:rPr>
              <a:t>What a Career in Insurance Offers</a:t>
            </a:r>
          </a:p>
        </p:txBody>
      </p:sp>
      <p:pic>
        <p:nvPicPr>
          <p:cNvPr id="14" name="Content Placeholder 19" descr="A stack of books">
            <a:extLst>
              <a:ext uri="{FF2B5EF4-FFF2-40B4-BE49-F238E27FC236}">
                <a16:creationId xmlns:a16="http://schemas.microsoft.com/office/drawing/2014/main" id="{374A4BDF-64F6-F955-0990-0F1BB5D8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7300" y="2947817"/>
            <a:ext cx="3448249" cy="344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6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381E-605B-A716-84CF-4DAD69D3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E9A5-7FEB-F289-1F37-61C165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87E752-9DA3-AF6E-D120-DEB50CF9A31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DC4716-DF8C-901F-764D-F7E10C0CB1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Great Careers to Consider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62A0177-BD6A-89A6-A135-FC6C0F224F03}"/>
              </a:ext>
            </a:extLst>
          </p:cNvPr>
          <p:cNvSpPr txBox="1">
            <a:spLocks/>
          </p:cNvSpPr>
          <p:nvPr/>
        </p:nvSpPr>
        <p:spPr>
          <a:xfrm>
            <a:off x="4018202" y="1251284"/>
            <a:ext cx="6866854" cy="4499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1204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800" b="1" dirty="0">
                <a:solidFill>
                  <a:srgbClr val="6098D1"/>
                </a:solidFill>
              </a:rPr>
              <a:t>Cyber Security Duties &amp; Responsibilities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A wide variety of duties in the IT department to challenge you.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Monitor company networks to see if there are any breaches, and if there are, you’ll investigate them.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Install the latest firewalls and data encryption software, and conduct updates to protect sensitive company information.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Provide reports on any security breaches.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Conduct fake cyber attacks to see how secure networks really are.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Research, recommend and implement new security practices.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Conduct informative security training for staff when needed.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Enjoy a pleasant working environment and the ability to also work from home.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Good-paying job within five years of education and work experience.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Excellent salary and positive job outlook.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3EB112-9DF2-B117-16FC-C7343C2DCD7F}"/>
              </a:ext>
            </a:extLst>
          </p:cNvPr>
          <p:cNvSpPr txBox="1">
            <a:spLocks/>
          </p:cNvSpPr>
          <p:nvPr/>
        </p:nvSpPr>
        <p:spPr>
          <a:xfrm>
            <a:off x="4018202" y="279372"/>
            <a:ext cx="6866854" cy="8176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i="0" kern="1200" cap="none" baseline="0">
                <a:solidFill>
                  <a:schemeClr val="tx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12041"/>
                </a:solidFill>
              </a:rPr>
              <a:t>Cybersecurity</a:t>
            </a:r>
            <a:br>
              <a:rPr lang="en-US" sz="2400" dirty="0">
                <a:solidFill>
                  <a:srgbClr val="012041"/>
                </a:solidFill>
              </a:rPr>
            </a:br>
            <a:r>
              <a:rPr lang="en-US" sz="2400" b="0" dirty="0">
                <a:solidFill>
                  <a:srgbClr val="012041"/>
                </a:solidFill>
              </a:rPr>
              <a:t>Insurance Company Professions</a:t>
            </a:r>
          </a:p>
        </p:txBody>
      </p:sp>
      <p:pic>
        <p:nvPicPr>
          <p:cNvPr id="14" name="Content Placeholder 19" descr="A stack of books">
            <a:extLst>
              <a:ext uri="{FF2B5EF4-FFF2-40B4-BE49-F238E27FC236}">
                <a16:creationId xmlns:a16="http://schemas.microsoft.com/office/drawing/2014/main" id="{374A4BDF-64F6-F955-0990-0F1BB5D8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7300" y="2947817"/>
            <a:ext cx="3448249" cy="344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0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9EF6-24E0-1DD4-008D-C99869CA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21204"/>
            <a:ext cx="4735883" cy="805381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Underwriter</a:t>
            </a:r>
            <a:br>
              <a:rPr lang="en-US" sz="2000" dirty="0"/>
            </a:br>
            <a:r>
              <a:rPr lang="en-US" sz="2000" dirty="0"/>
              <a:t>Insurance Company Professions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F0C5F1-08C2-7F90-B1B5-AA20F480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A5E80-868C-F042-10AF-2D42DAC6A81F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ABD7E1-7F94-7370-345A-D439C5E7E7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8" y="2000713"/>
            <a:ext cx="4735883" cy="3772538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Analyze applicants'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 applicants' risk.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Operate underwriting software.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software-based recommendations.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 applicants, as necessary.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Decide whether to offer insurance – and determine coverage and premiums.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Insurance underwriters serve as a go-between for insurance companies providing coverage and the insurance salespeople selling policies.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Underwriters work closely with agents and actuaries who perform complex calculations to determine the likelihood that accidents and other mishaps might befall a category of clients.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D9B06C-1962-E917-5B5D-B05E8A4EF5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8" y="1364120"/>
            <a:ext cx="4735883" cy="402690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1800" b="1" dirty="0">
                <a:solidFill>
                  <a:schemeClr val="tx1"/>
                </a:solidFill>
              </a:rPr>
              <a:t>Duties &amp; Responsibilities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B9E24A-315D-61C4-0072-855D8430126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34198" y="2000713"/>
            <a:ext cx="4735883" cy="4040876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Collect and compile statistical data for additional analysis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Estimate probability and likely cost of events such as an accident, death, natural disaster or sickness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Design, test, and administer policies to minimize risk and maximize the profitability of insurance policies, pension plans, and to Produce charts and other exhibits to explain proposals and calculations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Explain your research and proposals to various parties, from company executives to clients, shareholders, and government officials.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Most actuaries work for companies dealing with life, health, property, and casualty insurance.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Others work for pension companies, consulting firms, or government agencies.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Many actuaries move into management or executive positions where they direct and supervise work units.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06520B-6F0C-F83C-4EB4-C6D4B2066BD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34198" y="1376445"/>
            <a:ext cx="4735883" cy="402690"/>
          </a:xfrm>
        </p:spPr>
        <p:txBody>
          <a:bodyPr/>
          <a:lstStyle/>
          <a:p>
            <a:pPr algn="ctr"/>
            <a:r>
              <a:rPr lang="en-US" b="1" dirty="0"/>
              <a:t>Duties &amp; Responsibilities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D07F5E4-349E-BDA9-A259-4584B6B073FA}"/>
              </a:ext>
            </a:extLst>
          </p:cNvPr>
          <p:cNvSpPr txBox="1">
            <a:spLocks/>
          </p:cNvSpPr>
          <p:nvPr/>
        </p:nvSpPr>
        <p:spPr>
          <a:xfrm>
            <a:off x="6934198" y="521203"/>
            <a:ext cx="4735883" cy="805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rgbClr val="01204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Actuary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Insurance Company Professions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3D2EC3F-E58A-908E-381E-BEEAF909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1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9EF6-24E0-1DD4-008D-C99869CA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21204"/>
            <a:ext cx="4735883" cy="80538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Sales Producer (Insurance Agent)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F0C5F1-08C2-7F90-B1B5-AA20F480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A5E80-868C-F042-10AF-2D42DAC6A81F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ABD7E1-7F94-7370-345A-D439C5E7E7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Agents work with insurance companies to help customers navigate the process of buying insurance.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Sell or produce the business that enables the agency to prosper and grow. (insurance policies)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Responds to requests from clients who need insurance, as opposed to the stereotypical salesman who goes door-to-door to market their products.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Act as a consultant for businesses and families, evaluating and recommending their insurance needs.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Must possess excellent interpersonal skills and a strong understanding of insurance.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Requires studying for and passing the state insurance license designation.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As a producer with an independent insurance agency, your financial destiny is limited only by yourself. You will have the opportunity to develop your own clients and accounts.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Even set your own schedule and work at the pace that is most productive to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D9B06C-1962-E917-5B5D-B05E8A4EF5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8" y="1364120"/>
            <a:ext cx="4735883" cy="488743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1800" b="1" dirty="0">
                <a:solidFill>
                  <a:schemeClr val="tx1"/>
                </a:solidFill>
              </a:rPr>
              <a:t>Duties &amp; Responsibilities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B9E24A-315D-61C4-0072-855D8430126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34198" y="2000713"/>
            <a:ext cx="4735883" cy="4040876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Collect and compile statistical data for additional analysis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Estimate probability and likely cost of events such as an accident, death, natural disaster or sickness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Design, test, and administer policies to minimize risk and maximize the profitability of insurance policies, pension plans, and to Produce charts and other exhibits to explain proposals and calculations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Explain your research and proposals to various parties, from company executives to clients, shareholders, and government officials.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Most actuaries work for companies dealing with life, health, property, and casualty insurance.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Others work for pension companies, consulting firms, or government agencies.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Many actuaries move into management or executive positions where they direct and supervise work units.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06520B-6F0C-F83C-4EB4-C6D4B2066BD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34198" y="1376445"/>
            <a:ext cx="4735883" cy="476418"/>
          </a:xfrm>
        </p:spPr>
        <p:txBody>
          <a:bodyPr/>
          <a:lstStyle/>
          <a:p>
            <a:pPr algn="ctr"/>
            <a:r>
              <a:rPr lang="en-US" b="1" dirty="0"/>
              <a:t>Duties &amp; Responsibilities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D07F5E4-349E-BDA9-A259-4584B6B073FA}"/>
              </a:ext>
            </a:extLst>
          </p:cNvPr>
          <p:cNvSpPr txBox="1">
            <a:spLocks/>
          </p:cNvSpPr>
          <p:nvPr/>
        </p:nvSpPr>
        <p:spPr>
          <a:xfrm>
            <a:off x="6934198" y="521203"/>
            <a:ext cx="4735883" cy="805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rgbClr val="01204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CSR / Account Manager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7AF807B-1AA3-CFE5-44B4-ED868F11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07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381E-605B-A716-84CF-4DAD69D3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E9A5-7FEB-F289-1F37-61C165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87E752-9DA3-AF6E-D120-DEB50CF9A31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DC4716-DF8C-901F-764D-F7E10C0CB1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Great Careers to Consider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62A0177-BD6A-89A6-A135-FC6C0F224F03}"/>
              </a:ext>
            </a:extLst>
          </p:cNvPr>
          <p:cNvSpPr txBox="1">
            <a:spLocks/>
          </p:cNvSpPr>
          <p:nvPr/>
        </p:nvSpPr>
        <p:spPr>
          <a:xfrm>
            <a:off x="4018202" y="1251283"/>
            <a:ext cx="6866854" cy="4824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1204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800" b="1" dirty="0">
                <a:solidFill>
                  <a:srgbClr val="6098D1"/>
                </a:solidFill>
              </a:rPr>
              <a:t>The insurance industry is a great place to start (and grow) your career.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From underwriter to data scientist to claims adjuster, there are jobs for a variety of different skills, and these jobs need to be filled soon.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Jobs for a variety of skills.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Insurance careers are sustainable.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Opportunities for continuing education and advancement.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Diversity is welcome.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Teamwork is encouraged.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work is not boring.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You can shape the direction of the insurance business.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Insurance offers a flexible work schedule.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You can make a difference in your community.</a:t>
            </a:r>
          </a:p>
          <a:p>
            <a:pPr marL="457200" lvl="0" indent="-457200">
              <a:lnSpc>
                <a:spcPct val="1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Insurance is everywhere.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3EB112-9DF2-B117-16FC-C7343C2DCD7F}"/>
              </a:ext>
            </a:extLst>
          </p:cNvPr>
          <p:cNvSpPr txBox="1">
            <a:spLocks/>
          </p:cNvSpPr>
          <p:nvPr/>
        </p:nvSpPr>
        <p:spPr>
          <a:xfrm>
            <a:off x="4018202" y="279372"/>
            <a:ext cx="6866854" cy="97191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i="0" kern="1200" cap="none" baseline="0">
                <a:solidFill>
                  <a:schemeClr val="tx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12041"/>
                </a:solidFill>
              </a:rPr>
              <a:t>10 Reasons Why Insurance Career is Great 4 Young People</a:t>
            </a:r>
            <a:endParaRPr lang="en-US" sz="2400" b="0" dirty="0">
              <a:solidFill>
                <a:srgbClr val="012041"/>
              </a:solidFill>
            </a:endParaRPr>
          </a:p>
        </p:txBody>
      </p:sp>
      <p:pic>
        <p:nvPicPr>
          <p:cNvPr id="14" name="Content Placeholder 19" descr="A stack of books">
            <a:extLst>
              <a:ext uri="{FF2B5EF4-FFF2-40B4-BE49-F238E27FC236}">
                <a16:creationId xmlns:a16="http://schemas.microsoft.com/office/drawing/2014/main" id="{374A4BDF-64F6-F955-0990-0F1BB5D8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7300" y="2947817"/>
            <a:ext cx="3448249" cy="344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77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Placeholder 35" descr="Hydrogen-powered car being fueled">
            <a:extLst>
              <a:ext uri="{FF2B5EF4-FFF2-40B4-BE49-F238E27FC236}">
                <a16:creationId xmlns:a16="http://schemas.microsoft.com/office/drawing/2014/main" id="{CE4DD09C-9E63-E3FE-8A8A-3FA4BD42502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7445" r="7445"/>
          <a:stretch>
            <a:fillRect/>
          </a:stretch>
        </p:blipFill>
        <p:spPr/>
      </p:pic>
      <p:pic>
        <p:nvPicPr>
          <p:cNvPr id="38" name="Picture Placeholder 37" descr="Drone carrying a parcel among modern buildings">
            <a:extLst>
              <a:ext uri="{FF2B5EF4-FFF2-40B4-BE49-F238E27FC236}">
                <a16:creationId xmlns:a16="http://schemas.microsoft.com/office/drawing/2014/main" id="{1BAAFCE6-CA38-EFDD-D2C5-2988E340462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4"/>
          <a:srcRect l="8969" r="8969"/>
          <a:stretch>
            <a:fillRect/>
          </a:stretch>
        </p:blipFill>
        <p:spPr/>
      </p:pic>
      <p:pic>
        <p:nvPicPr>
          <p:cNvPr id="40" name="Picture Placeholder 39" descr="CCTV camera">
            <a:extLst>
              <a:ext uri="{FF2B5EF4-FFF2-40B4-BE49-F238E27FC236}">
                <a16:creationId xmlns:a16="http://schemas.microsoft.com/office/drawing/2014/main" id="{BE6BDCBE-BE89-2250-8791-DE81CFB91A0E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5"/>
          <a:srcRect l="12498" r="12498"/>
          <a:stretch>
            <a:fillRect/>
          </a:stretch>
        </p:blipFill>
        <p:spPr/>
      </p:pic>
      <p:pic>
        <p:nvPicPr>
          <p:cNvPr id="42" name="Picture Placeholder 41" descr="Programming data on computer monitor">
            <a:extLst>
              <a:ext uri="{FF2B5EF4-FFF2-40B4-BE49-F238E27FC236}">
                <a16:creationId xmlns:a16="http://schemas.microsoft.com/office/drawing/2014/main" id="{47860013-266F-E406-1EB6-3BE7A0359B3B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6"/>
          <a:srcRect l="7487" r="7487"/>
          <a:stretch>
            <a:fillRect/>
          </a:stretch>
        </p:blipFill>
        <p:spPr/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37C27BA-0B12-88F4-51FA-5F9F1FF4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Innovation and Trends in Insurance Leading to New Careers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B8B859-1F37-7D20-FF24-64AE519D44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Driveless</a:t>
            </a:r>
            <a:r>
              <a:rPr lang="en-US" dirty="0"/>
              <a:t> Cars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BD4DE9-2187-098D-6EC3-61DA220E8E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A00F34B-AD81-385E-C3FD-842E757FDF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Drones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0F29F7-866F-1908-3156-D69C09CFBC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6D2405-2531-80D2-92C2-D3F1B3F356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Remote Monitoring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365A14E-2B69-905D-AB89-1C18F0EB49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11FC3E2-F658-72F8-545C-C28775E1AD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Cyber Risk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DB524AE-6148-3D53-E1B9-C110613E0AE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91DE2A-E24A-CDC9-576C-C1423CE7D4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Usage based Insurance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A6CF3B7-69E0-60B2-3DD7-38857B6C97A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3C9C372-4A7F-069D-D9BC-0C64426714D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Telemedicine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628637-9F0A-9AE8-2DCA-742C648995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7015E28-DD6D-7079-3A4A-45AE2FA30AB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Sharing Economy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AA7DDCC-41AA-0439-1912-8E8365ACC21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D0422AF-3D72-5855-052D-F4F9098980E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err="1"/>
              <a:t>Analaytics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80B16D9-7ED7-208A-A55E-7042E072AF1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" name="Picture Placeholder 43" descr="Scientist looking looking at a futuristic display with data">
            <a:extLst>
              <a:ext uri="{FF2B5EF4-FFF2-40B4-BE49-F238E27FC236}">
                <a16:creationId xmlns:a16="http://schemas.microsoft.com/office/drawing/2014/main" id="{7AC442DA-B30E-B203-B9D1-F6300B477873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7"/>
          <a:srcRect l="7424" r="7424"/>
          <a:stretch>
            <a:fillRect/>
          </a:stretch>
        </p:blipFill>
        <p:spPr/>
      </p:pic>
      <p:pic>
        <p:nvPicPr>
          <p:cNvPr id="46" name="Picture Placeholder 45" descr="Telemedicine visit">
            <a:extLst>
              <a:ext uri="{FF2B5EF4-FFF2-40B4-BE49-F238E27FC236}">
                <a16:creationId xmlns:a16="http://schemas.microsoft.com/office/drawing/2014/main" id="{9EBB4533-D141-4222-6376-593075A3BAF8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8"/>
          <a:srcRect l="7439" r="7439"/>
          <a:stretch>
            <a:fillRect/>
          </a:stretch>
        </p:blipFill>
        <p:spPr/>
      </p:pic>
      <p:pic>
        <p:nvPicPr>
          <p:cNvPr id="48" name="Picture Placeholder 47" descr="Web of wires connecting pins">
            <a:extLst>
              <a:ext uri="{FF2B5EF4-FFF2-40B4-BE49-F238E27FC236}">
                <a16:creationId xmlns:a16="http://schemas.microsoft.com/office/drawing/2014/main" id="{48321A94-2417-BA36-4762-A8FC641AD1D1}"/>
              </a:ext>
            </a:extLst>
          </p:cNvPr>
          <p:cNvPicPr>
            <a:picLocks noGrp="1" noChangeAspect="1"/>
          </p:cNvPicPr>
          <p:nvPr>
            <p:ph type="pic" sz="quarter" idx="38"/>
          </p:nvPr>
        </p:nvPicPr>
        <p:blipFill>
          <a:blip r:embed="rId9"/>
          <a:srcRect l="7424" r="7424"/>
          <a:stretch>
            <a:fillRect/>
          </a:stretch>
        </p:blipFill>
        <p:spPr/>
      </p:pic>
      <p:pic>
        <p:nvPicPr>
          <p:cNvPr id="50" name="Picture Placeholder 49" descr="Graph">
            <a:extLst>
              <a:ext uri="{FF2B5EF4-FFF2-40B4-BE49-F238E27FC236}">
                <a16:creationId xmlns:a16="http://schemas.microsoft.com/office/drawing/2014/main" id="{C8F149AD-7819-3098-2A50-9ADF8AB7842D}"/>
              </a:ext>
            </a:extLst>
          </p:cNvPr>
          <p:cNvPicPr>
            <a:picLocks noGrp="1" noChangeAspect="1"/>
          </p:cNvPicPr>
          <p:nvPr>
            <p:ph type="pic" sz="quarter" idx="39"/>
          </p:nvPr>
        </p:nvPicPr>
        <p:blipFill>
          <a:blip r:embed="rId10"/>
          <a:srcRect l="10105" r="10105"/>
          <a:stretch>
            <a:fillRect/>
          </a:stretch>
        </p:blipFill>
        <p:spPr/>
      </p:pic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8DA259E0-266F-E5AF-1852-932B5136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B8DA64F0-FD6C-2677-0170-2C4A9EA10C4D}"/>
              </a:ext>
            </a:extLst>
          </p:cNvPr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2054CC45-DF2D-32FE-490A-CC2C8858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43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A457-12CC-5B34-C348-25807D34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F9AA5-3F46-482F-D649-B8239EF593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3311" y="3191256"/>
            <a:ext cx="7294561" cy="1161510"/>
          </a:xfrm>
        </p:spPr>
        <p:txBody>
          <a:bodyPr>
            <a:normAutofit/>
          </a:bodyPr>
          <a:lstStyle/>
          <a:p>
            <a:r>
              <a:rPr lang="en-US" sz="2000" b="1" dirty="0"/>
              <a:t>For More Information</a:t>
            </a:r>
          </a:p>
          <a:p>
            <a:r>
              <a:rPr lang="en-US" sz="2000" b="1" dirty="0" err="1"/>
              <a:t>www.investprogram.org</a:t>
            </a:r>
            <a:endParaRPr lang="en-US" sz="20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C7670-BC9B-1BD9-9A7A-02A7AEA27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5733" y="5817380"/>
            <a:ext cx="2039183" cy="759608"/>
          </a:xfrm>
        </p:spPr>
        <p:txBody>
          <a:bodyPr/>
          <a:lstStyle/>
          <a:p>
            <a:r>
              <a:rPr lang="en-US" dirty="0"/>
              <a:t>@</a:t>
            </a:r>
            <a:r>
              <a:rPr lang="en-US" dirty="0" err="1"/>
              <a:t>nationalinvest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7EC1D-05A1-5A0C-DC26-1BB70A8256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www.Linkedin.com</a:t>
            </a:r>
            <a:r>
              <a:rPr lang="en-US" dirty="0"/>
              <a:t>/company/</a:t>
            </a:r>
            <a:r>
              <a:rPr lang="en-US" dirty="0" err="1"/>
              <a:t>nationalinvest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3FD376-4D19-E42C-9E83-C8E6A6D225A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1891" y="5394745"/>
            <a:ext cx="2353814" cy="378676"/>
          </a:xfrm>
        </p:spPr>
        <p:txBody>
          <a:bodyPr/>
          <a:lstStyle/>
          <a:p>
            <a:r>
              <a:rPr lang="en-US" dirty="0"/>
              <a:t>Facebook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F3D9AD-79D7-9D9D-6B26-C3839B4D7CAC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LinkedIn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D24AEA-180C-F271-1BA8-EEC84A4B00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Follow us!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F50979F-4095-AB06-9806-6F897FECD016}"/>
              </a:ext>
            </a:extLst>
          </p:cNvPr>
          <p:cNvSpPr txBox="1">
            <a:spLocks/>
          </p:cNvSpPr>
          <p:nvPr/>
        </p:nvSpPr>
        <p:spPr>
          <a:xfrm>
            <a:off x="3507128" y="5817380"/>
            <a:ext cx="2787948" cy="535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1204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nationalinvest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D003584E-3B26-98C1-7CA9-526FB2DA549C}"/>
              </a:ext>
            </a:extLst>
          </p:cNvPr>
          <p:cNvSpPr txBox="1">
            <a:spLocks/>
          </p:cNvSpPr>
          <p:nvPr/>
        </p:nvSpPr>
        <p:spPr>
          <a:xfrm>
            <a:off x="3507128" y="5394745"/>
            <a:ext cx="2787948" cy="3786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1204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>
                    <a:lumMod val="95000"/>
                  </a:schemeClr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>
                    <a:lumMod val="95000"/>
                  </a:schemeClr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95000"/>
                  </a:schemeClr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95000"/>
                  </a:schemeClr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Instagram</a:t>
            </a:r>
          </a:p>
        </p:txBody>
      </p:sp>
    </p:spTree>
    <p:extLst>
      <p:ext uri="{BB962C8B-B14F-4D97-AF65-F5344CB8AC3E}">
        <p14:creationId xmlns:p14="http://schemas.microsoft.com/office/powerpoint/2010/main" val="234607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DC4716-DF8C-901F-764D-F7E10C0CB1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Great Careers to Consider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381E-605B-A716-84CF-4DAD69D3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E9A5-7FEB-F289-1F37-61C165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87E752-9DA3-AF6E-D120-DEB50CF9A31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62A0177-BD6A-89A6-A135-FC6C0F224F03}"/>
              </a:ext>
            </a:extLst>
          </p:cNvPr>
          <p:cNvSpPr txBox="1">
            <a:spLocks/>
          </p:cNvSpPr>
          <p:nvPr/>
        </p:nvSpPr>
        <p:spPr>
          <a:xfrm>
            <a:off x="4018202" y="1251284"/>
            <a:ext cx="6866854" cy="4499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1204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800" b="1" dirty="0">
                <a:solidFill>
                  <a:srgbClr val="6098D1"/>
                </a:solidFill>
              </a:rPr>
              <a:t>What you will learn</a:t>
            </a:r>
            <a:endParaRPr lang="en-US" sz="1800" dirty="0">
              <a:solidFill>
                <a:srgbClr val="888888"/>
              </a:solidFill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Useful tips on what you should consider when seeking employment.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The variety of markets served by the insurance industry.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The many careers that are available within the insurance industry.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Important skills that will enhance your professional success.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How an insurance career can offer personal and professional growth and satisfaction.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A brief overview of traditional and stable insurance careers.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Professional designations you can earn as an insurance professional leading to higher pay and career growth.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88888"/>
                </a:solidFill>
              </a:rPr>
              <a:t>Technological innovations in the industry creating new, exciting careers.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3EB112-9DF2-B117-16FC-C7343C2DCD7F}"/>
              </a:ext>
            </a:extLst>
          </p:cNvPr>
          <p:cNvSpPr txBox="1">
            <a:spLocks/>
          </p:cNvSpPr>
          <p:nvPr/>
        </p:nvSpPr>
        <p:spPr>
          <a:xfrm>
            <a:off x="4018202" y="279372"/>
            <a:ext cx="6866854" cy="8176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i="0" kern="1200" cap="none" baseline="0">
                <a:solidFill>
                  <a:schemeClr val="tx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12041"/>
                </a:solidFill>
              </a:rPr>
              <a:t>Module 1: Learning Objectives</a:t>
            </a:r>
          </a:p>
        </p:txBody>
      </p:sp>
      <p:pic>
        <p:nvPicPr>
          <p:cNvPr id="14" name="Content Placeholder 19" descr="A stack of books">
            <a:extLst>
              <a:ext uri="{FF2B5EF4-FFF2-40B4-BE49-F238E27FC236}">
                <a16:creationId xmlns:a16="http://schemas.microsoft.com/office/drawing/2014/main" id="{374A4BDF-64F6-F955-0990-0F1BB5D8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7300" y="2947817"/>
            <a:ext cx="3448249" cy="344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2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DC4716-DF8C-901F-764D-F7E10C0CB1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Great Careers to Consider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381E-605B-A716-84CF-4DAD69D3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E9A5-7FEB-F289-1F37-61C165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87E752-9DA3-AF6E-D120-DEB50CF9A31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pic>
        <p:nvPicPr>
          <p:cNvPr id="14" name="Content Placeholder 19" descr="A stack of books">
            <a:extLst>
              <a:ext uri="{FF2B5EF4-FFF2-40B4-BE49-F238E27FC236}">
                <a16:creationId xmlns:a16="http://schemas.microsoft.com/office/drawing/2014/main" id="{374A4BDF-64F6-F955-0990-0F1BB5D8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7300" y="2947817"/>
            <a:ext cx="3448249" cy="3448249"/>
          </a:xfrm>
          <a:prstGeom prst="rect">
            <a:avLst/>
          </a:prstGeom>
        </p:spPr>
      </p:pic>
      <p:pic>
        <p:nvPicPr>
          <p:cNvPr id="2" name="Picture 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8D0C4FC-5464-E8A6-F536-BF515AD03DF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41"/>
          <a:stretch/>
        </p:blipFill>
        <p:spPr>
          <a:xfrm>
            <a:off x="4937853" y="0"/>
            <a:ext cx="4339799" cy="602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6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5BB2B-802F-FAA4-C640-E459CBC5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724805"/>
            <a:ext cx="7767436" cy="1325563"/>
          </a:xfrm>
        </p:spPr>
        <p:txBody>
          <a:bodyPr/>
          <a:lstStyle/>
          <a:p>
            <a:r>
              <a:rPr lang="en-US" dirty="0"/>
              <a:t>Welcome to the Wonderful World</a:t>
            </a:r>
            <a:br>
              <a:rPr lang="en-US" dirty="0"/>
            </a:br>
            <a:r>
              <a:rPr lang="en-US" dirty="0"/>
              <a:t>of Insurance Careers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286B5-98FC-98A2-E715-0747C6162F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248" y="3196374"/>
            <a:ext cx="7268036" cy="13255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6098D1"/>
                </a:solidFill>
              </a:rPr>
              <a:t>...where career possibilities are endless, and advancement and opportunity is unlimited.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77B2994-CB34-100E-17E4-949296ED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F3E02DC-FEE0-3326-8AC2-41B8E8C5518F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pic>
        <p:nvPicPr>
          <p:cNvPr id="13" name="Picture 8" descr="Browser, earth, global, globe, international, internet, orange ...">
            <a:extLst>
              <a:ext uri="{FF2B5EF4-FFF2-40B4-BE49-F238E27FC236}">
                <a16:creationId xmlns:a16="http://schemas.microsoft.com/office/drawing/2014/main" id="{E3E1F5AB-BD1C-1772-0329-FC85C11E9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545" y="874050"/>
            <a:ext cx="3849054" cy="384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795122C-A2D6-4813-665B-F63F6F52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7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826" y="170258"/>
            <a:ext cx="9442146" cy="527220"/>
          </a:xfrm>
        </p:spPr>
        <p:txBody>
          <a:bodyPr>
            <a:normAutofit/>
          </a:bodyPr>
          <a:lstStyle/>
          <a:p>
            <a:pPr algn="ctr"/>
            <a:r>
              <a:rPr lang="en-IN" sz="2400" dirty="0">
                <a:solidFill>
                  <a:srgbClr val="6098D1"/>
                </a:solidFill>
              </a:rPr>
              <a:t>Important Job Search Considerations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933A09-490B-43B3-AE6A-481A166B04D6}"/>
              </a:ext>
            </a:extLst>
          </p:cNvPr>
          <p:cNvGrpSpPr/>
          <p:nvPr/>
        </p:nvGrpSpPr>
        <p:grpSpPr>
          <a:xfrm>
            <a:off x="971826" y="722317"/>
            <a:ext cx="9856596" cy="5798601"/>
            <a:chOff x="671037" y="373548"/>
            <a:chExt cx="10849927" cy="638297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1C83B2D-00F2-4663-9DC4-370DC44D37FF}"/>
                </a:ext>
              </a:extLst>
            </p:cNvPr>
            <p:cNvSpPr/>
            <p:nvPr/>
          </p:nvSpPr>
          <p:spPr>
            <a:xfrm>
              <a:off x="717723" y="3274780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rgbClr val="72BF48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712235-EFE6-4491-BC90-BC8A44FBDDF4}"/>
                </a:ext>
              </a:extLst>
            </p:cNvPr>
            <p:cNvSpPr/>
            <p:nvPr/>
          </p:nvSpPr>
          <p:spPr>
            <a:xfrm flipV="1">
              <a:off x="1841161" y="3035344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rgbClr val="72BF48">
                <a:alpha val="72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A1E089-A05F-4E81-AE33-6A6E5B7549EB}"/>
                </a:ext>
              </a:extLst>
            </p:cNvPr>
            <p:cNvSpPr/>
            <p:nvPr/>
          </p:nvSpPr>
          <p:spPr>
            <a:xfrm>
              <a:off x="2964601" y="3274780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8ABDB3B-856D-4CA2-BA86-B077E84167BE}"/>
                </a:ext>
              </a:extLst>
            </p:cNvPr>
            <p:cNvSpPr/>
            <p:nvPr/>
          </p:nvSpPr>
          <p:spPr>
            <a:xfrm flipV="1">
              <a:off x="4088039" y="3035344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D7ACCFD-9A45-40C8-BB1E-AA7E4A53C177}"/>
                </a:ext>
              </a:extLst>
            </p:cNvPr>
            <p:cNvSpPr/>
            <p:nvPr/>
          </p:nvSpPr>
          <p:spPr>
            <a:xfrm>
              <a:off x="5211477" y="3274780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chemeClr val="bg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2F7CAB7-B9E2-4D56-A4E2-B112FCB9CE28}"/>
                </a:ext>
              </a:extLst>
            </p:cNvPr>
            <p:cNvSpPr/>
            <p:nvPr/>
          </p:nvSpPr>
          <p:spPr>
            <a:xfrm flipV="1">
              <a:off x="6334916" y="3035344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47B41EA-17B5-4C95-B591-A01C427B7804}"/>
                </a:ext>
              </a:extLst>
            </p:cNvPr>
            <p:cNvSpPr/>
            <p:nvPr/>
          </p:nvSpPr>
          <p:spPr>
            <a:xfrm>
              <a:off x="7458356" y="3274780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EB14148-7BC3-4783-9BCB-7745BC641CB6}"/>
                </a:ext>
              </a:extLst>
            </p:cNvPr>
            <p:cNvSpPr/>
            <p:nvPr/>
          </p:nvSpPr>
          <p:spPr>
            <a:xfrm flipV="1">
              <a:off x="8581794" y="3035344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rgbClr val="72BF48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799CB9-890E-44A7-8F9F-C14CAD00D869}"/>
                </a:ext>
              </a:extLst>
            </p:cNvPr>
            <p:cNvSpPr/>
            <p:nvPr/>
          </p:nvSpPr>
          <p:spPr>
            <a:xfrm>
              <a:off x="9705233" y="3274780"/>
              <a:ext cx="1253757" cy="707065"/>
            </a:xfrm>
            <a:custGeom>
              <a:avLst/>
              <a:gdLst>
                <a:gd name="connsiteX0" fmla="*/ 0 w 1771650"/>
                <a:gd name="connsiteY0" fmla="*/ 609600 h 785813"/>
                <a:gd name="connsiteX1" fmla="*/ 180975 w 1771650"/>
                <a:gd name="connsiteY1" fmla="*/ 590550 h 785813"/>
                <a:gd name="connsiteX2" fmla="*/ 209550 w 1771650"/>
                <a:gd name="connsiteY2" fmla="*/ 409575 h 785813"/>
                <a:gd name="connsiteX3" fmla="*/ 1052513 w 1771650"/>
                <a:gd name="connsiteY3" fmla="*/ 481013 h 785813"/>
                <a:gd name="connsiteX4" fmla="*/ 1557338 w 1771650"/>
                <a:gd name="connsiteY4" fmla="*/ 0 h 785813"/>
                <a:gd name="connsiteX5" fmla="*/ 1747838 w 1771650"/>
                <a:gd name="connsiteY5" fmla="*/ 38100 h 785813"/>
                <a:gd name="connsiteX6" fmla="*/ 1771650 w 1771650"/>
                <a:gd name="connsiteY6" fmla="*/ 214313 h 785813"/>
                <a:gd name="connsiteX7" fmla="*/ 1133475 w 1771650"/>
                <a:gd name="connsiteY7" fmla="*/ 785813 h 785813"/>
                <a:gd name="connsiteX8" fmla="*/ 0 w 1771650"/>
                <a:gd name="connsiteY8" fmla="*/ 609600 h 785813"/>
                <a:gd name="connsiteX0" fmla="*/ 0 w 1771650"/>
                <a:gd name="connsiteY0" fmla="*/ 609600 h 798548"/>
                <a:gd name="connsiteX1" fmla="*/ 180975 w 1771650"/>
                <a:gd name="connsiteY1" fmla="*/ 590550 h 798548"/>
                <a:gd name="connsiteX2" fmla="*/ 209550 w 1771650"/>
                <a:gd name="connsiteY2" fmla="*/ 409575 h 798548"/>
                <a:gd name="connsiteX3" fmla="*/ 1052513 w 1771650"/>
                <a:gd name="connsiteY3" fmla="*/ 481013 h 798548"/>
                <a:gd name="connsiteX4" fmla="*/ 1557338 w 1771650"/>
                <a:gd name="connsiteY4" fmla="*/ 0 h 798548"/>
                <a:gd name="connsiteX5" fmla="*/ 1747838 w 1771650"/>
                <a:gd name="connsiteY5" fmla="*/ 38100 h 798548"/>
                <a:gd name="connsiteX6" fmla="*/ 1771650 w 1771650"/>
                <a:gd name="connsiteY6" fmla="*/ 214313 h 798548"/>
                <a:gd name="connsiteX7" fmla="*/ 1133475 w 1771650"/>
                <a:gd name="connsiteY7" fmla="*/ 785813 h 798548"/>
                <a:gd name="connsiteX8" fmla="*/ 0 w 1771650"/>
                <a:gd name="connsiteY8" fmla="*/ 609600 h 798548"/>
                <a:gd name="connsiteX0" fmla="*/ 0 w 1771650"/>
                <a:gd name="connsiteY0" fmla="*/ 609600 h 847384"/>
                <a:gd name="connsiteX1" fmla="*/ 180975 w 1771650"/>
                <a:gd name="connsiteY1" fmla="*/ 590550 h 847384"/>
                <a:gd name="connsiteX2" fmla="*/ 209550 w 1771650"/>
                <a:gd name="connsiteY2" fmla="*/ 409575 h 847384"/>
                <a:gd name="connsiteX3" fmla="*/ 1052513 w 1771650"/>
                <a:gd name="connsiteY3" fmla="*/ 481013 h 847384"/>
                <a:gd name="connsiteX4" fmla="*/ 1557338 w 1771650"/>
                <a:gd name="connsiteY4" fmla="*/ 0 h 847384"/>
                <a:gd name="connsiteX5" fmla="*/ 1747838 w 1771650"/>
                <a:gd name="connsiteY5" fmla="*/ 38100 h 847384"/>
                <a:gd name="connsiteX6" fmla="*/ 1771650 w 1771650"/>
                <a:gd name="connsiteY6" fmla="*/ 214313 h 847384"/>
                <a:gd name="connsiteX7" fmla="*/ 1133475 w 1771650"/>
                <a:gd name="connsiteY7" fmla="*/ 785813 h 847384"/>
                <a:gd name="connsiteX8" fmla="*/ 0 w 1771650"/>
                <a:gd name="connsiteY8" fmla="*/ 609600 h 847384"/>
                <a:gd name="connsiteX0" fmla="*/ 0 w 1771650"/>
                <a:gd name="connsiteY0" fmla="*/ 609600 h 849717"/>
                <a:gd name="connsiteX1" fmla="*/ 180975 w 1771650"/>
                <a:gd name="connsiteY1" fmla="*/ 590550 h 849717"/>
                <a:gd name="connsiteX2" fmla="*/ 209550 w 1771650"/>
                <a:gd name="connsiteY2" fmla="*/ 409575 h 849717"/>
                <a:gd name="connsiteX3" fmla="*/ 1052513 w 1771650"/>
                <a:gd name="connsiteY3" fmla="*/ 481013 h 849717"/>
                <a:gd name="connsiteX4" fmla="*/ 1557338 w 1771650"/>
                <a:gd name="connsiteY4" fmla="*/ 0 h 849717"/>
                <a:gd name="connsiteX5" fmla="*/ 1747838 w 1771650"/>
                <a:gd name="connsiteY5" fmla="*/ 38100 h 849717"/>
                <a:gd name="connsiteX6" fmla="*/ 1771650 w 1771650"/>
                <a:gd name="connsiteY6" fmla="*/ 214313 h 849717"/>
                <a:gd name="connsiteX7" fmla="*/ 1133475 w 1771650"/>
                <a:gd name="connsiteY7" fmla="*/ 785813 h 849717"/>
                <a:gd name="connsiteX8" fmla="*/ 0 w 1771650"/>
                <a:gd name="connsiteY8" fmla="*/ 609600 h 849717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46785"/>
                <a:gd name="connsiteX1" fmla="*/ 180975 w 1771650"/>
                <a:gd name="connsiteY1" fmla="*/ 590550 h 846785"/>
                <a:gd name="connsiteX2" fmla="*/ 209550 w 1771650"/>
                <a:gd name="connsiteY2" fmla="*/ 409575 h 846785"/>
                <a:gd name="connsiteX3" fmla="*/ 1052513 w 1771650"/>
                <a:gd name="connsiteY3" fmla="*/ 481013 h 846785"/>
                <a:gd name="connsiteX4" fmla="*/ 1557338 w 1771650"/>
                <a:gd name="connsiteY4" fmla="*/ 0 h 846785"/>
                <a:gd name="connsiteX5" fmla="*/ 1747838 w 1771650"/>
                <a:gd name="connsiteY5" fmla="*/ 38100 h 846785"/>
                <a:gd name="connsiteX6" fmla="*/ 1771650 w 1771650"/>
                <a:gd name="connsiteY6" fmla="*/ 214313 h 846785"/>
                <a:gd name="connsiteX7" fmla="*/ 1133475 w 1771650"/>
                <a:gd name="connsiteY7" fmla="*/ 785813 h 846785"/>
                <a:gd name="connsiteX8" fmla="*/ 0 w 1771650"/>
                <a:gd name="connsiteY8" fmla="*/ 609600 h 846785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0975 w 1771650"/>
                <a:gd name="connsiteY1" fmla="*/ 590550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6262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  <a:gd name="connsiteX0" fmla="*/ 0 w 1771650"/>
                <a:gd name="connsiteY0" fmla="*/ 609600 h 862582"/>
                <a:gd name="connsiteX1" fmla="*/ 188118 w 1771650"/>
                <a:gd name="connsiteY1" fmla="*/ 578644 h 862582"/>
                <a:gd name="connsiteX2" fmla="*/ 209550 w 1771650"/>
                <a:gd name="connsiteY2" fmla="*/ 409575 h 862582"/>
                <a:gd name="connsiteX3" fmla="*/ 1052513 w 1771650"/>
                <a:gd name="connsiteY3" fmla="*/ 481013 h 862582"/>
                <a:gd name="connsiteX4" fmla="*/ 1557338 w 1771650"/>
                <a:gd name="connsiteY4" fmla="*/ 0 h 862582"/>
                <a:gd name="connsiteX5" fmla="*/ 1747838 w 1771650"/>
                <a:gd name="connsiteY5" fmla="*/ 38100 h 862582"/>
                <a:gd name="connsiteX6" fmla="*/ 1771650 w 1771650"/>
                <a:gd name="connsiteY6" fmla="*/ 214313 h 862582"/>
                <a:gd name="connsiteX7" fmla="*/ 1133475 w 1771650"/>
                <a:gd name="connsiteY7" fmla="*/ 785813 h 862582"/>
                <a:gd name="connsiteX8" fmla="*/ 0 w 1771650"/>
                <a:gd name="connsiteY8" fmla="*/ 609600 h 86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1650" h="862582">
                  <a:moveTo>
                    <a:pt x="0" y="609600"/>
                  </a:moveTo>
                  <a:lnTo>
                    <a:pt x="188118" y="578644"/>
                  </a:lnTo>
                  <a:lnTo>
                    <a:pt x="209550" y="409575"/>
                  </a:lnTo>
                  <a:cubicBezTo>
                    <a:pt x="485775" y="612775"/>
                    <a:pt x="846932" y="570706"/>
                    <a:pt x="1052513" y="481013"/>
                  </a:cubicBezTo>
                  <a:cubicBezTo>
                    <a:pt x="1258094" y="391320"/>
                    <a:pt x="1470026" y="92869"/>
                    <a:pt x="1557338" y="0"/>
                  </a:cubicBezTo>
                  <a:lnTo>
                    <a:pt x="1747838" y="38100"/>
                  </a:lnTo>
                  <a:lnTo>
                    <a:pt x="1771650" y="214313"/>
                  </a:lnTo>
                  <a:cubicBezTo>
                    <a:pt x="1614486" y="400844"/>
                    <a:pt x="1373980" y="688976"/>
                    <a:pt x="1133475" y="785813"/>
                  </a:cubicBezTo>
                  <a:cubicBezTo>
                    <a:pt x="892970" y="882650"/>
                    <a:pt x="368300" y="944563"/>
                    <a:pt x="0" y="609600"/>
                  </a:cubicBezTo>
                  <a:close/>
                </a:path>
              </a:pathLst>
            </a:custGeom>
            <a:solidFill>
              <a:srgbClr val="01204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869DFCF-223F-48CB-A318-550E7143DF4E}"/>
                </a:ext>
              </a:extLst>
            </p:cNvPr>
            <p:cNvGrpSpPr/>
            <p:nvPr/>
          </p:nvGrpSpPr>
          <p:grpSpPr>
            <a:xfrm>
              <a:off x="743210" y="2676136"/>
              <a:ext cx="946886" cy="946884"/>
              <a:chOff x="636742" y="2158017"/>
              <a:chExt cx="1014258" cy="1014256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A9D17581-4487-4D18-8809-1C0D39048CEA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D6C34954-2247-4715-98F5-1E926C8C63B8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rgbClr val="72BF48"/>
                  </a:gs>
                  <a:gs pos="100000">
                    <a:srgbClr val="72BF48">
                      <a:alpha val="38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FF88935-E3B5-4BE6-BF24-95B023B5B9F8}"/>
                </a:ext>
              </a:extLst>
            </p:cNvPr>
            <p:cNvGrpSpPr/>
            <p:nvPr/>
          </p:nvGrpSpPr>
          <p:grpSpPr>
            <a:xfrm>
              <a:off x="1868496" y="3363807"/>
              <a:ext cx="946886" cy="946884"/>
              <a:chOff x="636742" y="2158017"/>
              <a:chExt cx="1014258" cy="1014256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FF7FAAC-495E-490A-AA9F-2CCB98A3416C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4E9486D1-9A54-42E8-A8E9-C395363101FA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rgbClr val="72BF48">
                      <a:alpha val="30000"/>
                      <a:lumMod val="53000"/>
                      <a:lumOff val="47000"/>
                    </a:srgbClr>
                  </a:gs>
                  <a:gs pos="100000">
                    <a:srgbClr val="72BF48"/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9FFFB0B0-FDF4-4F4F-AB6A-ACD95BA611E7}"/>
                </a:ext>
              </a:extLst>
            </p:cNvPr>
            <p:cNvGrpSpPr/>
            <p:nvPr/>
          </p:nvGrpSpPr>
          <p:grpSpPr>
            <a:xfrm>
              <a:off x="3003837" y="2676136"/>
              <a:ext cx="946886" cy="946884"/>
              <a:chOff x="636742" y="2158017"/>
              <a:chExt cx="1014258" cy="1014256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E283AA89-3B74-4CA3-853B-D1F0870C2B3C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1A4D57B8-19F0-4986-8FE5-279CFEF6F0BC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83000"/>
                      <a:lumOff val="17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E9E10250-A703-417E-8CF0-EF3C4D57331F}"/>
                </a:ext>
              </a:extLst>
            </p:cNvPr>
            <p:cNvGrpSpPr/>
            <p:nvPr/>
          </p:nvGrpSpPr>
          <p:grpSpPr>
            <a:xfrm>
              <a:off x="4129123" y="3363807"/>
              <a:ext cx="946886" cy="946884"/>
              <a:chOff x="636742" y="2158017"/>
              <a:chExt cx="1014258" cy="1014256"/>
            </a:xfrm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534E8D73-7E81-4E2E-AB2B-3F3480D2812B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BC0FCA65-C44F-41E7-BCFA-13D88151AC63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3"/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086745C-D86F-4679-AE5C-45DE03D056E9}"/>
                </a:ext>
              </a:extLst>
            </p:cNvPr>
            <p:cNvGrpSpPr/>
            <p:nvPr/>
          </p:nvGrpSpPr>
          <p:grpSpPr>
            <a:xfrm>
              <a:off x="5247749" y="2676136"/>
              <a:ext cx="946886" cy="946884"/>
              <a:chOff x="636742" y="2158017"/>
              <a:chExt cx="1014258" cy="1014256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447543E8-DFCC-4AA0-99BD-1374402F23BB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40CC6183-0EB7-4FE3-9BD9-507AF92FE182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83000"/>
                      <a:lumOff val="17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5AAF929-FFC7-45DA-855A-6588674C663C}"/>
                </a:ext>
              </a:extLst>
            </p:cNvPr>
            <p:cNvGrpSpPr/>
            <p:nvPr/>
          </p:nvGrpSpPr>
          <p:grpSpPr>
            <a:xfrm>
              <a:off x="7482066" y="2676136"/>
              <a:ext cx="946886" cy="946884"/>
              <a:chOff x="636742" y="2158017"/>
              <a:chExt cx="1014258" cy="1014256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451F7D0-D2AB-4FCC-8A27-47A2693A1115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9013FA26-23B8-4420-A762-C1306347425F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83000"/>
                      <a:lumOff val="17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7027C4BC-EB46-40FA-95F3-7DB9CEB5D290}"/>
                </a:ext>
              </a:extLst>
            </p:cNvPr>
            <p:cNvGrpSpPr/>
            <p:nvPr/>
          </p:nvGrpSpPr>
          <p:grpSpPr>
            <a:xfrm>
              <a:off x="8607351" y="3363807"/>
              <a:ext cx="946886" cy="946884"/>
              <a:chOff x="636742" y="2158017"/>
              <a:chExt cx="1014258" cy="1014256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848E1B9-7F5F-498C-A304-1E7718D647B9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D2F89C1-458D-4BF4-B98A-590DAC571AE2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rgbClr val="72BF48"/>
                  </a:gs>
                  <a:gs pos="100000">
                    <a:srgbClr val="72BF48">
                      <a:alpha val="23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F408DBC-4560-454B-BDA2-0A79A8CFFF84}"/>
                </a:ext>
              </a:extLst>
            </p:cNvPr>
            <p:cNvGrpSpPr/>
            <p:nvPr/>
          </p:nvGrpSpPr>
          <p:grpSpPr>
            <a:xfrm>
              <a:off x="9730791" y="2676136"/>
              <a:ext cx="946886" cy="946884"/>
              <a:chOff x="636742" y="2158017"/>
              <a:chExt cx="1014258" cy="1014256"/>
            </a:xfrm>
          </p:grpSpPr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71BECDC-4CF1-42DA-8B02-9458E994AAAB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7AE51969-07AD-47C3-8F65-F1A3835207B3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50000"/>
                      <a:alpha val="46000"/>
                    </a:schemeClr>
                  </a:gs>
                  <a:gs pos="100000">
                    <a:srgbClr val="012041"/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23698083-68AA-4184-8B60-87160E26FEE1}"/>
                </a:ext>
              </a:extLst>
            </p:cNvPr>
            <p:cNvGrpSpPr/>
            <p:nvPr/>
          </p:nvGrpSpPr>
          <p:grpSpPr>
            <a:xfrm>
              <a:off x="6373035" y="3363807"/>
              <a:ext cx="946886" cy="946884"/>
              <a:chOff x="636742" y="2158017"/>
              <a:chExt cx="1014258" cy="1014256"/>
            </a:xfrm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E219BFD7-732C-445E-82C7-73422C860C77}"/>
                  </a:ext>
                </a:extLst>
              </p:cNvPr>
              <p:cNvSpPr/>
              <p:nvPr/>
            </p:nvSpPr>
            <p:spPr>
              <a:xfrm>
                <a:off x="636742" y="2158017"/>
                <a:ext cx="1014258" cy="10142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88900" dir="294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FABB02DB-B4C4-4E8F-9A73-BF3E0F14C478}"/>
                  </a:ext>
                </a:extLst>
              </p:cNvPr>
              <p:cNvSpPr/>
              <p:nvPr/>
            </p:nvSpPr>
            <p:spPr>
              <a:xfrm>
                <a:off x="728711" y="2249986"/>
                <a:ext cx="830319" cy="8303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83000"/>
                      <a:lumOff val="17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EE912D4-74E0-472B-8A83-5FB1204EC4A5}"/>
                </a:ext>
              </a:extLst>
            </p:cNvPr>
            <p:cNvSpPr txBox="1"/>
            <p:nvPr/>
          </p:nvSpPr>
          <p:spPr>
            <a:xfrm>
              <a:off x="4710591" y="4791517"/>
              <a:ext cx="2410960" cy="1965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Job Description. </a:t>
              </a:r>
              <a:r>
                <a:rPr lang="en-US" sz="1100" dirty="0">
                  <a:latin typeface="Montserrat" pitchFamily="2" charset="77"/>
                </a:rPr>
                <a:t> What </a:t>
              </a:r>
              <a:r>
                <a:rPr lang="en-US" sz="1100" b="1" dirty="0">
                  <a:latin typeface="Montserrat" pitchFamily="2" charset="77"/>
                </a:rPr>
                <a:t>is</a:t>
              </a:r>
              <a:r>
                <a:rPr lang="en-US" sz="1100" dirty="0">
                  <a:latin typeface="Montserrat" pitchFamily="2" charset="77"/>
                </a:rPr>
                <a:t> the overall job description?  What does the day-to-day job look like? How do the job duties fit into your likes and dislikes?  Who else will you work with ? Who do you support? How does this role fit into the mission of the organization? </a:t>
              </a:r>
              <a:endParaRPr lang="en-US" sz="1100" b="1" dirty="0">
                <a:latin typeface="Montserrat" pitchFamily="2" charset="77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110D398-FBED-4FE7-A848-2FB261577DAC}"/>
                </a:ext>
              </a:extLst>
            </p:cNvPr>
            <p:cNvSpPr txBox="1"/>
            <p:nvPr/>
          </p:nvSpPr>
          <p:spPr>
            <a:xfrm>
              <a:off x="7270616" y="4791517"/>
              <a:ext cx="1978638" cy="1965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Responsibilities. </a:t>
              </a:r>
              <a:r>
                <a:rPr lang="en-US" sz="1100" dirty="0">
                  <a:latin typeface="Montserrat" pitchFamily="2" charset="77"/>
                </a:rPr>
                <a:t>How much supervision does this role require?  How is your work evaluated?  Is there a formal evaluation process in the place. Does your immediate supervisor have an open door policy?</a:t>
              </a:r>
              <a:endParaRPr lang="en-US" sz="1100" b="1" dirty="0">
                <a:latin typeface="Montserrat" pitchFamily="2" charset="77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CF765FC-D877-41E6-8EDD-C52B58C87C6A}"/>
                </a:ext>
              </a:extLst>
            </p:cNvPr>
            <p:cNvSpPr txBox="1"/>
            <p:nvPr/>
          </p:nvSpPr>
          <p:spPr>
            <a:xfrm>
              <a:off x="9398319" y="4791518"/>
              <a:ext cx="2122645" cy="1965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Working Conditions</a:t>
              </a:r>
              <a:r>
                <a:rPr lang="en-US" sz="1100" dirty="0">
                  <a:latin typeface="Montserrat" pitchFamily="2" charset="77"/>
                </a:rPr>
                <a:t>.  Will you be working in an office? Is the environment well maintained and safe? Will you be sitting or standing?  Are there any immediate plans to change the office structure?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0CC0730-4E4E-438C-8BF1-1F093B1BF60F}"/>
                </a:ext>
              </a:extLst>
            </p:cNvPr>
            <p:cNvSpPr txBox="1"/>
            <p:nvPr/>
          </p:nvSpPr>
          <p:spPr>
            <a:xfrm>
              <a:off x="3415190" y="373548"/>
              <a:ext cx="2181225" cy="177866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Career Advancement</a:t>
              </a:r>
              <a:r>
                <a:rPr lang="en-US" sz="1100" dirty="0">
                  <a:latin typeface="Montserrat" pitchFamily="2" charset="77"/>
                </a:rPr>
                <a:t>.   Are there opportunities for advancement? What type of professional development is available to help you advance? Do you provide leadership training? Mentor opportunities?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BED3F8FD-E842-4543-86BC-1ED196BEEAEA}"/>
                </a:ext>
              </a:extLst>
            </p:cNvPr>
            <p:cNvSpPr txBox="1"/>
            <p:nvPr/>
          </p:nvSpPr>
          <p:spPr>
            <a:xfrm>
              <a:off x="6110154" y="559886"/>
              <a:ext cx="1966912" cy="159233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Office culture</a:t>
              </a:r>
              <a:r>
                <a:rPr lang="en-US" sz="1100" dirty="0">
                  <a:latin typeface="Montserrat" pitchFamily="2" charset="77"/>
                </a:rPr>
                <a:t>.  How would the organization describe its office culture? What is the dress code? How would people who work here describe the culture?  </a:t>
              </a:r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EFB5F12A-E5C8-4D6C-BA85-ABD90DDA5D9D}"/>
                </a:ext>
              </a:extLst>
            </p:cNvPr>
            <p:cNvGrpSpPr/>
            <p:nvPr/>
          </p:nvGrpSpPr>
          <p:grpSpPr>
            <a:xfrm>
              <a:off x="694479" y="3519299"/>
              <a:ext cx="1096718" cy="1210940"/>
              <a:chOff x="584543" y="3782900"/>
              <a:chExt cx="1174751" cy="1297100"/>
            </a:xfrm>
          </p:grpSpPr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0E9BC54-CE9C-4CE0-9031-3119AB1DC8D6}"/>
                  </a:ext>
                </a:extLst>
              </p:cNvPr>
              <p:cNvSpPr/>
              <p:nvPr/>
            </p:nvSpPr>
            <p:spPr>
              <a:xfrm>
                <a:off x="584543" y="3867150"/>
                <a:ext cx="1098550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accent1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4CE6423D-17D6-40B2-8BEE-2AC20454B0DE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32108F05-F7FC-4E67-A8D8-595799833D05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7010CDBA-53E4-4C97-9A0A-71959494AAF4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: Shape 143">
                  <a:extLst>
                    <a:ext uri="{FF2B5EF4-FFF2-40B4-BE49-F238E27FC236}">
                      <a16:creationId xmlns:a16="http://schemas.microsoft.com/office/drawing/2014/main" id="{CFA831C1-3769-4815-8B8F-0216CF9C9EF0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79F226C8-D3A3-4D63-8AC3-56D40B49C17B}"/>
                </a:ext>
              </a:extLst>
            </p:cNvPr>
            <p:cNvGrpSpPr/>
            <p:nvPr/>
          </p:nvGrpSpPr>
          <p:grpSpPr>
            <a:xfrm>
              <a:off x="2619604" y="3519299"/>
              <a:ext cx="1424840" cy="1210940"/>
              <a:chOff x="233075" y="3782900"/>
              <a:chExt cx="1526219" cy="1297100"/>
            </a:xfrm>
          </p:grpSpPr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E51B881C-C8FE-4DF7-9152-2EDBBACDF833}"/>
                  </a:ext>
                </a:extLst>
              </p:cNvPr>
              <p:cNvSpPr/>
              <p:nvPr/>
            </p:nvSpPr>
            <p:spPr>
              <a:xfrm>
                <a:off x="233075" y="3867150"/>
                <a:ext cx="1450020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accent2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CB2AC4D6-107F-493A-B1F9-694A11F4B4E5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576019A1-18EA-4B72-8C62-68A5F4C7BC4D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25B2B67D-250D-42F2-8E9A-4688E523B962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: Shape 149">
                  <a:extLst>
                    <a:ext uri="{FF2B5EF4-FFF2-40B4-BE49-F238E27FC236}">
                      <a16:creationId xmlns:a16="http://schemas.microsoft.com/office/drawing/2014/main" id="{072C4B4B-A34D-4DDE-8D91-276588471EC9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1EBB29C0-2A36-4D7D-9332-43B328A61C97}"/>
                </a:ext>
              </a:extLst>
            </p:cNvPr>
            <p:cNvGrpSpPr/>
            <p:nvPr/>
          </p:nvGrpSpPr>
          <p:grpSpPr>
            <a:xfrm>
              <a:off x="4765034" y="3519299"/>
              <a:ext cx="1520657" cy="1210940"/>
              <a:chOff x="130441" y="3782900"/>
              <a:chExt cx="1628853" cy="1297100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071F7D44-1DCA-44E1-8448-1EEE1745F9F9}"/>
                  </a:ext>
                </a:extLst>
              </p:cNvPr>
              <p:cNvSpPr/>
              <p:nvPr/>
            </p:nvSpPr>
            <p:spPr>
              <a:xfrm>
                <a:off x="130441" y="3867150"/>
                <a:ext cx="1552653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bg2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1A9A6DC7-9D46-42FA-9F6A-7E0922B71638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B9798641-70AF-431A-AA5D-F25C554B028A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7AD2D1DB-2711-4CBE-B478-5AF279676850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C0BE8508-6052-4554-8759-8B36FCFAF284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A45F8F32-24F0-4F68-B7C6-0E3F2A0275CF}"/>
                </a:ext>
              </a:extLst>
            </p:cNvPr>
            <p:cNvGrpSpPr/>
            <p:nvPr/>
          </p:nvGrpSpPr>
          <p:grpSpPr>
            <a:xfrm>
              <a:off x="7289683" y="3519299"/>
              <a:ext cx="1236489" cy="1210940"/>
              <a:chOff x="434828" y="3782900"/>
              <a:chExt cx="1324466" cy="1297100"/>
            </a:xfrm>
          </p:grpSpPr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4F1707DB-BF33-4804-9B70-F40BC48BB035}"/>
                  </a:ext>
                </a:extLst>
              </p:cNvPr>
              <p:cNvSpPr/>
              <p:nvPr/>
            </p:nvSpPr>
            <p:spPr>
              <a:xfrm>
                <a:off x="434828" y="3867150"/>
                <a:ext cx="1248265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accent4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E40E79D3-5F5A-424C-A6AE-42F366954608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4F74D417-A3B5-4837-8232-F09064AA85A4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>
                  <a:extLst>
                    <a:ext uri="{FF2B5EF4-FFF2-40B4-BE49-F238E27FC236}">
                      <a16:creationId xmlns:a16="http://schemas.microsoft.com/office/drawing/2014/main" id="{FC82C77B-2A8A-4876-B4A9-FF9B5CE92BB3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F32E8570-BBB7-4144-B755-5730F9698916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EC24A722-CB90-4752-8E8B-4B3E9A576F86}"/>
                </a:ext>
              </a:extLst>
            </p:cNvPr>
            <p:cNvGrpSpPr/>
            <p:nvPr/>
          </p:nvGrpSpPr>
          <p:grpSpPr>
            <a:xfrm>
              <a:off x="9408194" y="3519299"/>
              <a:ext cx="1376151" cy="1210940"/>
              <a:chOff x="285229" y="3782900"/>
              <a:chExt cx="1474065" cy="1297100"/>
            </a:xfrm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716935FF-58DA-40CA-A202-1A652DC2C0C3}"/>
                  </a:ext>
                </a:extLst>
              </p:cNvPr>
              <p:cNvSpPr/>
              <p:nvPr/>
            </p:nvSpPr>
            <p:spPr>
              <a:xfrm>
                <a:off x="285229" y="3867150"/>
                <a:ext cx="1397865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tx2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9AF6E387-2791-4E0A-B12F-3921B0612983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BCEBC7DD-423B-48F1-8C9E-0DFCB2B67D6B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BB148EE1-CFD4-4139-9B0B-B0906C16EB23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E483F005-5C71-492C-88D1-32472E951C29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B2B425B8-2A44-401C-B591-1F0D90325290}"/>
                </a:ext>
              </a:extLst>
            </p:cNvPr>
            <p:cNvGrpSpPr/>
            <p:nvPr/>
          </p:nvGrpSpPr>
          <p:grpSpPr>
            <a:xfrm flipV="1">
              <a:off x="1395890" y="2181008"/>
              <a:ext cx="1409030" cy="1210941"/>
              <a:chOff x="250010" y="3782900"/>
              <a:chExt cx="1509284" cy="1297101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53CAA68-96BB-4517-BFF3-D0C40F532D50}"/>
                  </a:ext>
                </a:extLst>
              </p:cNvPr>
              <p:cNvSpPr/>
              <p:nvPr/>
            </p:nvSpPr>
            <p:spPr>
              <a:xfrm>
                <a:off x="250010" y="3867152"/>
                <a:ext cx="1433087" cy="1212849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944ECBDE-F99F-4A2F-B52A-1FC1B83CFCB1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31B16547-A704-4252-821F-569D8D0B8417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55EACCC7-1D0E-419A-A6EE-D2DFFEFB8382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Freeform: Shape 173">
                  <a:extLst>
                    <a:ext uri="{FF2B5EF4-FFF2-40B4-BE49-F238E27FC236}">
                      <a16:creationId xmlns:a16="http://schemas.microsoft.com/office/drawing/2014/main" id="{560495B7-298B-426F-8F2E-702FBA4AC4E9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D970F087-C263-4D9A-87B0-CE9259A587CB}"/>
                </a:ext>
              </a:extLst>
            </p:cNvPr>
            <p:cNvGrpSpPr/>
            <p:nvPr/>
          </p:nvGrpSpPr>
          <p:grpSpPr>
            <a:xfrm flipV="1">
              <a:off x="3452474" y="2181009"/>
              <a:ext cx="1630347" cy="1210940"/>
              <a:chOff x="12946" y="3782900"/>
              <a:chExt cx="1746348" cy="1297100"/>
            </a:xfrm>
          </p:grpSpPr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8827C8C8-069C-4203-9A5C-2FBC43CFDEB5}"/>
                  </a:ext>
                </a:extLst>
              </p:cNvPr>
              <p:cNvSpPr/>
              <p:nvPr/>
            </p:nvSpPr>
            <p:spPr>
              <a:xfrm>
                <a:off x="12946" y="3867150"/>
                <a:ext cx="1670150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accent3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24E324BE-ABD4-4F5C-8506-77FCB2BD9625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78" name="Oval 177">
                  <a:extLst>
                    <a:ext uri="{FF2B5EF4-FFF2-40B4-BE49-F238E27FC236}">
                      <a16:creationId xmlns:a16="http://schemas.microsoft.com/office/drawing/2014/main" id="{A9DD704E-5FAB-4817-B78E-1F6E79B5AA6E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CB91B785-2D54-42E5-B0FE-365FA974CFA8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: Shape 179">
                  <a:extLst>
                    <a:ext uri="{FF2B5EF4-FFF2-40B4-BE49-F238E27FC236}">
                      <a16:creationId xmlns:a16="http://schemas.microsoft.com/office/drawing/2014/main" id="{C557C9DB-1274-42F3-A256-6E88A54B0412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F2DD50-8A43-43C2-AF5B-ACEE1CAC4B3D}"/>
                </a:ext>
              </a:extLst>
            </p:cNvPr>
            <p:cNvGrpSpPr/>
            <p:nvPr/>
          </p:nvGrpSpPr>
          <p:grpSpPr>
            <a:xfrm flipV="1">
              <a:off x="6137678" y="2181009"/>
              <a:ext cx="1175176" cy="1210940"/>
              <a:chOff x="500503" y="3782900"/>
              <a:chExt cx="1258791" cy="1297100"/>
            </a:xfrm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77A0B3A5-735E-4391-871A-E30335BBAC20}"/>
                  </a:ext>
                </a:extLst>
              </p:cNvPr>
              <p:cNvSpPr/>
              <p:nvPr/>
            </p:nvSpPr>
            <p:spPr>
              <a:xfrm>
                <a:off x="500503" y="3867150"/>
                <a:ext cx="1182592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accent4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6DCD5CA8-D1DE-4B16-88FA-8E1DEAE48EC0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8C5EA3DF-4460-48B0-90D6-FBC15528EC66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184">
                  <a:extLst>
                    <a:ext uri="{FF2B5EF4-FFF2-40B4-BE49-F238E27FC236}">
                      <a16:creationId xmlns:a16="http://schemas.microsoft.com/office/drawing/2014/main" id="{D484AEEF-F3D4-4C11-B5DB-E7457893931E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: Shape 185">
                  <a:extLst>
                    <a:ext uri="{FF2B5EF4-FFF2-40B4-BE49-F238E27FC236}">
                      <a16:creationId xmlns:a16="http://schemas.microsoft.com/office/drawing/2014/main" id="{628804FF-F286-4534-85DC-24D2EB5C8013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B4020C96-DCDC-4B12-8888-3A35D1609CCC}"/>
                </a:ext>
              </a:extLst>
            </p:cNvPr>
            <p:cNvSpPr txBox="1"/>
            <p:nvPr/>
          </p:nvSpPr>
          <p:spPr>
            <a:xfrm>
              <a:off x="8483933" y="574036"/>
              <a:ext cx="2580813" cy="159233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Hours.  </a:t>
              </a:r>
              <a:r>
                <a:rPr lang="en-US" sz="1100" dirty="0">
                  <a:latin typeface="Montserrat" pitchFamily="2" charset="77"/>
                </a:rPr>
                <a:t>What are the office hours? Is there overtime required? Do you need to work nights and/or weekends? Is there travel involved with this position? If so, how often would you be traveling for this position?</a:t>
              </a:r>
              <a:endParaRPr lang="en-US" sz="1100" b="1" dirty="0">
                <a:latin typeface="Montserrat" pitchFamily="2" charset="77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B0EB1BD-28D6-45BF-9D62-9D0BAAFE44CF}"/>
                </a:ext>
              </a:extLst>
            </p:cNvPr>
            <p:cNvGrpSpPr/>
            <p:nvPr/>
          </p:nvGrpSpPr>
          <p:grpSpPr>
            <a:xfrm flipV="1">
              <a:off x="8508694" y="2180705"/>
              <a:ext cx="1054138" cy="1211243"/>
              <a:chOff x="630153" y="3782900"/>
              <a:chExt cx="1129141" cy="1297424"/>
            </a:xfrm>
          </p:grpSpPr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FF40E426-8D6E-4A57-A5A6-59367C39E30A}"/>
                  </a:ext>
                </a:extLst>
              </p:cNvPr>
              <p:cNvSpPr/>
              <p:nvPr/>
            </p:nvSpPr>
            <p:spPr>
              <a:xfrm>
                <a:off x="630153" y="3867474"/>
                <a:ext cx="1053231" cy="1212850"/>
              </a:xfrm>
              <a:custGeom>
                <a:avLst/>
                <a:gdLst>
                  <a:gd name="connsiteX0" fmla="*/ 1117600 w 1117600"/>
                  <a:gd name="connsiteY0" fmla="*/ 0 h 1089025"/>
                  <a:gd name="connsiteX1" fmla="*/ 777875 w 1117600"/>
                  <a:gd name="connsiteY1" fmla="*/ 1089025 h 1089025"/>
                  <a:gd name="connsiteX2" fmla="*/ 0 w 1117600"/>
                  <a:gd name="connsiteY2" fmla="*/ 1089025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7600" h="1089025">
                    <a:moveTo>
                      <a:pt x="1117600" y="0"/>
                    </a:moveTo>
                    <a:lnTo>
                      <a:pt x="777875" y="1089025"/>
                    </a:lnTo>
                    <a:lnTo>
                      <a:pt x="0" y="1089025"/>
                    </a:lnTo>
                  </a:path>
                </a:pathLst>
              </a:custGeom>
              <a:noFill/>
              <a:ln w="6350">
                <a:solidFill>
                  <a:schemeClr val="accent6"/>
                </a:solidFill>
                <a:prstDash val="sysDash"/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AD0CF747-1BC2-4809-9F3D-22F97F20F722}"/>
                  </a:ext>
                </a:extLst>
              </p:cNvPr>
              <p:cNvGrpSpPr/>
              <p:nvPr/>
            </p:nvGrpSpPr>
            <p:grpSpPr>
              <a:xfrm>
                <a:off x="1605082" y="3782900"/>
                <a:ext cx="154212" cy="284275"/>
                <a:chOff x="1605082" y="3782900"/>
                <a:chExt cx="154212" cy="284275"/>
              </a:xfrm>
            </p:grpSpPr>
            <p:sp>
              <p:nvSpPr>
                <p:cNvPr id="191" name="Oval 190">
                  <a:extLst>
                    <a:ext uri="{FF2B5EF4-FFF2-40B4-BE49-F238E27FC236}">
                      <a16:creationId xmlns:a16="http://schemas.microsoft.com/office/drawing/2014/main" id="{9891CD47-6858-4A80-ABA8-1C1C86B7CC23}"/>
                    </a:ext>
                  </a:extLst>
                </p:cNvPr>
                <p:cNvSpPr/>
                <p:nvPr/>
              </p:nvSpPr>
              <p:spPr>
                <a:xfrm>
                  <a:off x="1605082" y="3782900"/>
                  <a:ext cx="154212" cy="154212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Oval 191">
                  <a:extLst>
                    <a:ext uri="{FF2B5EF4-FFF2-40B4-BE49-F238E27FC236}">
                      <a16:creationId xmlns:a16="http://schemas.microsoft.com/office/drawing/2014/main" id="{82396F05-B29C-4217-BD00-6EF65F023126}"/>
                    </a:ext>
                  </a:extLst>
                </p:cNvPr>
                <p:cNvSpPr/>
                <p:nvPr/>
              </p:nvSpPr>
              <p:spPr>
                <a:xfrm flipH="1">
                  <a:off x="1657724" y="3841368"/>
                  <a:ext cx="56326" cy="563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Freeform: Shape 192">
                  <a:extLst>
                    <a:ext uri="{FF2B5EF4-FFF2-40B4-BE49-F238E27FC236}">
                      <a16:creationId xmlns:a16="http://schemas.microsoft.com/office/drawing/2014/main" id="{963431B9-8541-40DA-9FCF-2BCF72BF45E0}"/>
                    </a:ext>
                  </a:extLst>
                </p:cNvPr>
                <p:cNvSpPr/>
                <p:nvPr/>
              </p:nvSpPr>
              <p:spPr>
                <a:xfrm>
                  <a:off x="1628775" y="3888581"/>
                  <a:ext cx="52388" cy="178594"/>
                </a:xfrm>
                <a:custGeom>
                  <a:avLst/>
                  <a:gdLst>
                    <a:gd name="connsiteX0" fmla="*/ 52388 w 52388"/>
                    <a:gd name="connsiteY0" fmla="*/ 0 h 178594"/>
                    <a:gd name="connsiteX1" fmla="*/ 0 w 52388"/>
                    <a:gd name="connsiteY1" fmla="*/ 178594 h 178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2388" h="178594">
                      <a:moveTo>
                        <a:pt x="52388" y="0"/>
                      </a:moveTo>
                      <a:lnTo>
                        <a:pt x="0" y="178594"/>
                      </a:ln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  <a:prstDash val="sysDash"/>
                  <a:headEnd type="none" w="sm" len="sm"/>
                  <a:tailEnd type="non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545AF5F-394A-4172-8DA2-9C58B67BCFD2}"/>
                </a:ext>
              </a:extLst>
            </p:cNvPr>
            <p:cNvSpPr txBox="1"/>
            <p:nvPr/>
          </p:nvSpPr>
          <p:spPr>
            <a:xfrm>
              <a:off x="671037" y="4791517"/>
              <a:ext cx="1253757" cy="1778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Salary</a:t>
              </a:r>
              <a:r>
                <a:rPr lang="en-US" sz="1100" dirty="0">
                  <a:latin typeface="Montserrat" pitchFamily="2" charset="77"/>
                </a:rPr>
                <a:t>. How much does the job pay? What will be your net paycheck after taxes and other deductions?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026D3B6-4971-49D6-9E6C-EB3294D5CBD5}"/>
                </a:ext>
              </a:extLst>
            </p:cNvPr>
            <p:cNvSpPr txBox="1"/>
            <p:nvPr/>
          </p:nvSpPr>
          <p:spPr>
            <a:xfrm>
              <a:off x="1348259" y="373548"/>
              <a:ext cx="1966912" cy="177866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Location</a:t>
              </a:r>
              <a:r>
                <a:rPr lang="en-US" sz="1100" dirty="0">
                  <a:latin typeface="Montserrat" pitchFamily="2" charset="77"/>
                </a:rPr>
                <a:t>.  Where is the job located? Are there options for telework or flexibility in scheduling.  Consider if you have transportation to get to the job or the ability to telework?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7496B7D1-245A-4A53-8E0D-099C072DAD34}"/>
                </a:ext>
              </a:extLst>
            </p:cNvPr>
            <p:cNvSpPr txBox="1"/>
            <p:nvPr/>
          </p:nvSpPr>
          <p:spPr>
            <a:xfrm>
              <a:off x="2586515" y="4791517"/>
              <a:ext cx="1957387" cy="1778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100" b="1" dirty="0">
                  <a:latin typeface="Montserrat" pitchFamily="2" charset="77"/>
                </a:rPr>
                <a:t>Benefits</a:t>
              </a:r>
              <a:r>
                <a:rPr lang="en-US" sz="1100" dirty="0">
                  <a:latin typeface="Montserrat" pitchFamily="2" charset="77"/>
                </a:rPr>
                <a:t>. Will the employer provide benefits such as health care, dental and vision insurance, matching funds for a 401k plan, pension, paid vacation and sick leave?</a:t>
              </a:r>
            </a:p>
          </p:txBody>
        </p:sp>
        <p:pic>
          <p:nvPicPr>
            <p:cNvPr id="6" name="Graphic 5" descr="Wallet">
              <a:extLst>
                <a:ext uri="{FF2B5EF4-FFF2-40B4-BE49-F238E27FC236}">
                  <a16:creationId xmlns:a16="http://schemas.microsoft.com/office/drawing/2014/main" id="{3CCDE45E-92B2-4CB7-AC9F-51B2A22EF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3273" y="2852914"/>
              <a:ext cx="610312" cy="610312"/>
            </a:xfrm>
            <a:prstGeom prst="rect">
              <a:avLst/>
            </a:prstGeom>
          </p:spPr>
        </p:pic>
        <p:pic>
          <p:nvPicPr>
            <p:cNvPr id="9" name="Graphic 8" descr="City">
              <a:extLst>
                <a:ext uri="{FF2B5EF4-FFF2-40B4-BE49-F238E27FC236}">
                  <a16:creationId xmlns:a16="http://schemas.microsoft.com/office/drawing/2014/main" id="{13D0313E-F84E-47BA-B2A2-725ACADBBD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10700" y="3501471"/>
              <a:ext cx="671557" cy="671557"/>
            </a:xfrm>
            <a:prstGeom prst="rect">
              <a:avLst/>
            </a:prstGeom>
          </p:spPr>
        </p:pic>
        <p:pic>
          <p:nvPicPr>
            <p:cNvPr id="11" name="Graphic 10" descr="Medical">
              <a:extLst>
                <a:ext uri="{FF2B5EF4-FFF2-40B4-BE49-F238E27FC236}">
                  <a16:creationId xmlns:a16="http://schemas.microsoft.com/office/drawing/2014/main" id="{BBDBED1D-E351-4222-B108-C97AEDEE4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03105" y="2775403"/>
              <a:ext cx="748350" cy="748350"/>
            </a:xfrm>
            <a:prstGeom prst="rect">
              <a:avLst/>
            </a:prstGeom>
          </p:spPr>
        </p:pic>
        <p:pic>
          <p:nvPicPr>
            <p:cNvPr id="13" name="Graphic 12" descr="Business Growth">
              <a:extLst>
                <a:ext uri="{FF2B5EF4-FFF2-40B4-BE49-F238E27FC236}">
                  <a16:creationId xmlns:a16="http://schemas.microsoft.com/office/drawing/2014/main" id="{30237D93-2872-4C19-88B6-EC251F36E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72337" y="3507020"/>
              <a:ext cx="660459" cy="660459"/>
            </a:xfrm>
            <a:prstGeom prst="rect">
              <a:avLst/>
            </a:prstGeom>
          </p:spPr>
        </p:pic>
        <p:pic>
          <p:nvPicPr>
            <p:cNvPr id="24" name="Graphic 23" descr="Briefcase">
              <a:extLst>
                <a:ext uri="{FF2B5EF4-FFF2-40B4-BE49-F238E27FC236}">
                  <a16:creationId xmlns:a16="http://schemas.microsoft.com/office/drawing/2014/main" id="{574F9301-0635-4F9D-9D90-BBBA280FE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413831" y="2842217"/>
              <a:ext cx="614723" cy="614723"/>
            </a:xfrm>
            <a:prstGeom prst="rect">
              <a:avLst/>
            </a:prstGeom>
          </p:spPr>
        </p:pic>
        <p:pic>
          <p:nvPicPr>
            <p:cNvPr id="26" name="Graphic 25" descr="Building">
              <a:extLst>
                <a:ext uri="{FF2B5EF4-FFF2-40B4-BE49-F238E27FC236}">
                  <a16:creationId xmlns:a16="http://schemas.microsoft.com/office/drawing/2014/main" id="{37313BA9-D594-4588-B18D-AD481B0D8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874103" y="2819447"/>
              <a:ext cx="660262" cy="660262"/>
            </a:xfrm>
            <a:prstGeom prst="rect">
              <a:avLst/>
            </a:prstGeom>
          </p:spPr>
        </p:pic>
        <p:pic>
          <p:nvPicPr>
            <p:cNvPr id="28" name="Graphic 27" descr="Hierarchy">
              <a:extLst>
                <a:ext uri="{FF2B5EF4-FFF2-40B4-BE49-F238E27FC236}">
                  <a16:creationId xmlns:a16="http://schemas.microsoft.com/office/drawing/2014/main" id="{4DC5AED1-DFD8-4C47-95A8-84E1954A22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09043" y="2803112"/>
              <a:ext cx="692932" cy="692932"/>
            </a:xfrm>
            <a:prstGeom prst="rect">
              <a:avLst/>
            </a:prstGeom>
          </p:spPr>
        </p:pic>
        <p:pic>
          <p:nvPicPr>
            <p:cNvPr id="30" name="Graphic 29" descr="Clock">
              <a:extLst>
                <a:ext uri="{FF2B5EF4-FFF2-40B4-BE49-F238E27FC236}">
                  <a16:creationId xmlns:a16="http://schemas.microsoft.com/office/drawing/2014/main" id="{5BF2F839-9E16-4FB1-B210-BBDC54633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726589" y="3483044"/>
              <a:ext cx="708410" cy="708410"/>
            </a:xfrm>
            <a:prstGeom prst="rect">
              <a:avLst/>
            </a:prstGeom>
          </p:spPr>
        </p:pic>
        <p:pic>
          <p:nvPicPr>
            <p:cNvPr id="32" name="Graphic 31" descr="Globe">
              <a:extLst>
                <a:ext uri="{FF2B5EF4-FFF2-40B4-BE49-F238E27FC236}">
                  <a16:creationId xmlns:a16="http://schemas.microsoft.com/office/drawing/2014/main" id="{CE140009-84D0-4834-AB7B-F06F99760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2061711" y="3557021"/>
              <a:ext cx="560457" cy="5604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E31C438-4318-12A4-0030-AC80C141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Insurance Markets</a:t>
            </a:r>
            <a:br>
              <a:rPr lang="en-US" sz="2400" dirty="0"/>
            </a:br>
            <a:r>
              <a:rPr lang="en-US" sz="2400" dirty="0"/>
              <a:t>So Many Types: what’s your passion?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DC4716-DF8C-901F-764D-F7E10C0CB1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381E-605B-A716-84CF-4DAD69D3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60B6BE4-CE51-18FF-A624-3A57E8673C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91354" y="1202653"/>
            <a:ext cx="3344162" cy="42115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Architects &amp; Engineers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Builders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Classic Cars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Cyber Liability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Employment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Environmental Liability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Homeowners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Hotels &amp; Motels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E9A5-7FEB-F289-1F37-61C165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87E752-9DA3-AF6E-D120-DEB50CF9A31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pic>
        <p:nvPicPr>
          <p:cNvPr id="14" name="Content Placeholder 19" descr="A stack of books">
            <a:extLst>
              <a:ext uri="{FF2B5EF4-FFF2-40B4-BE49-F238E27FC236}">
                <a16:creationId xmlns:a16="http://schemas.microsoft.com/office/drawing/2014/main" id="{374A4BDF-64F6-F955-0990-0F1BB5D8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7300" y="2947817"/>
            <a:ext cx="3448249" cy="3448249"/>
          </a:xfrm>
          <a:prstGeom prst="rect">
            <a:avLst/>
          </a:prstGeom>
        </p:spPr>
      </p:pic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B73F279F-E296-C0A3-55A3-6A523BBFE3FE}"/>
              </a:ext>
            </a:extLst>
          </p:cNvPr>
          <p:cNvSpPr txBox="1">
            <a:spLocks/>
          </p:cNvSpPr>
          <p:nvPr/>
        </p:nvSpPr>
        <p:spPr>
          <a:xfrm>
            <a:off x="7991997" y="1323221"/>
            <a:ext cx="3344162" cy="4211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1204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Life &amp; Health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Liquor Liability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Marine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Product Liability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Public Entities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Publishers Liability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Restaurants &amp; Bars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RVs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Special Event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Trucking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Umbrellas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Workers Comp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8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31DF-6136-F220-06EE-78483BBF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Career Skills</a:t>
            </a:r>
          </a:p>
        </p:txBody>
      </p:sp>
      <p:pic>
        <p:nvPicPr>
          <p:cNvPr id="15" name="Content Placeholder 14" descr="A couple of women sitting at a table looking at each other&#10;&#10;Description automatically generated with medium confidence">
            <a:extLst>
              <a:ext uri="{FF2B5EF4-FFF2-40B4-BE49-F238E27FC236}">
                <a16:creationId xmlns:a16="http://schemas.microsoft.com/office/drawing/2014/main" id="{943321C6-4658-2488-CB2D-514135F1687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36775" y="2031206"/>
            <a:ext cx="1828800" cy="12192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240DD-6109-19F4-B874-B824760D3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200" dirty="0"/>
              <a:t>Writing</a:t>
            </a:r>
          </a:p>
          <a:p>
            <a:r>
              <a:rPr lang="en-US" sz="1200" dirty="0"/>
              <a:t>Speaking</a:t>
            </a:r>
          </a:p>
          <a:p>
            <a:r>
              <a:rPr lang="en-US" sz="1200" dirty="0"/>
              <a:t>Listening</a:t>
            </a:r>
          </a:p>
          <a:p>
            <a:r>
              <a:rPr lang="en-US" sz="1200" dirty="0"/>
              <a:t>E-mail and telephone etiquette</a:t>
            </a:r>
          </a:p>
          <a:p>
            <a:endParaRPr lang="en-US" sz="1200" dirty="0"/>
          </a:p>
        </p:txBody>
      </p:sp>
      <p:pic>
        <p:nvPicPr>
          <p:cNvPr id="17" name="Content Placeholder 16" descr="A person writing on a whiteboard&#10;&#10;Description automatically generated">
            <a:extLst>
              <a:ext uri="{FF2B5EF4-FFF2-40B4-BE49-F238E27FC236}">
                <a16:creationId xmlns:a16="http://schemas.microsoft.com/office/drawing/2014/main" id="{51C4B660-6C03-1D57-8F81-9BF490248992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181600" y="2062645"/>
            <a:ext cx="1828800" cy="110166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0DBC03-3B5B-DFC8-1E23-55DF6D17F1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200" dirty="0"/>
              <a:t>Thinking outside the box</a:t>
            </a:r>
          </a:p>
          <a:p>
            <a:r>
              <a:rPr lang="en-US" sz="1200" dirty="0"/>
              <a:t>Entrepreneurship</a:t>
            </a:r>
          </a:p>
          <a:p>
            <a:r>
              <a:rPr lang="en-US" sz="1200" dirty="0"/>
              <a:t>Creativity: spark new ideas</a:t>
            </a:r>
          </a:p>
          <a:p>
            <a:r>
              <a:rPr lang="en-US" sz="1200" dirty="0"/>
              <a:t>Decision Making</a:t>
            </a:r>
          </a:p>
          <a:p>
            <a:endParaRPr lang="en-US" sz="1200" dirty="0"/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82065F4A-F549-B5BA-4DB6-D6FFB6A0C259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234363" y="2029619"/>
            <a:ext cx="1828800" cy="1219200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E6C8920-A1B7-EED1-47CA-A70E574105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89013" y="4241439"/>
            <a:ext cx="2103120" cy="1629972"/>
          </a:xfrm>
        </p:spPr>
        <p:txBody>
          <a:bodyPr/>
          <a:lstStyle/>
          <a:p>
            <a:r>
              <a:rPr lang="en-US" sz="1200" dirty="0"/>
              <a:t>Word Processing &amp; Spreadsheet</a:t>
            </a:r>
          </a:p>
          <a:p>
            <a:r>
              <a:rPr lang="en-US" sz="1200" dirty="0"/>
              <a:t>Database &amp; Analytics</a:t>
            </a:r>
          </a:p>
          <a:p>
            <a:r>
              <a:rPr lang="en-US" sz="1200" dirty="0"/>
              <a:t>Electronic Presentation </a:t>
            </a:r>
          </a:p>
          <a:p>
            <a:r>
              <a:rPr lang="en-US" sz="1200" dirty="0"/>
              <a:t>Web Navigation &amp; Research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FBDE9A1-5A75-C920-DFDB-55C0865937A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z="1400" dirty="0"/>
              <a:t>COMMUNICATION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632BBAC-87A3-A275-BA61-3479C7EB83B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044440" y="3799982"/>
            <a:ext cx="2103120" cy="360000"/>
          </a:xfrm>
        </p:spPr>
        <p:txBody>
          <a:bodyPr/>
          <a:lstStyle/>
          <a:p>
            <a:r>
              <a:rPr lang="en-US" sz="1400" dirty="0"/>
              <a:t>PROBLEM-SOLVING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899356C-19D4-B294-5BF5-CAC518B0D13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z="1400" dirty="0"/>
              <a:t>TECHNOLOGY</a:t>
            </a:r>
          </a:p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7027A4E-932B-2A97-27CE-D11EC77D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F5803C5-EE85-C375-30CB-16977766A992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F223929A-DF4D-6750-D98B-83A4DE66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4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31DF-6136-F220-06EE-78483BBF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Career Skills</a:t>
            </a:r>
          </a:p>
        </p:txBody>
      </p:sp>
      <p:pic>
        <p:nvPicPr>
          <p:cNvPr id="15" name="Content Placeholder 14" descr="A picture containing text, person, indoor, computer&#10;&#10;Description automatically generated">
            <a:extLst>
              <a:ext uri="{FF2B5EF4-FFF2-40B4-BE49-F238E27FC236}">
                <a16:creationId xmlns:a16="http://schemas.microsoft.com/office/drawing/2014/main" id="{D15FABF6-85B5-8DF4-A899-62B16652851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36775" y="2031802"/>
            <a:ext cx="1828800" cy="121800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240DD-6109-19F4-B874-B824760D3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74044" y="4505857"/>
            <a:ext cx="2370538" cy="1188720"/>
          </a:xfrm>
        </p:spPr>
        <p:txBody>
          <a:bodyPr/>
          <a:lstStyle/>
          <a:p>
            <a:r>
              <a:rPr lang="en-US" sz="1200" dirty="0"/>
              <a:t>Remain relevant</a:t>
            </a:r>
          </a:p>
          <a:p>
            <a:r>
              <a:rPr lang="en-US" sz="1200" dirty="0"/>
              <a:t>Intellectual &amp; Career Growth</a:t>
            </a:r>
          </a:p>
          <a:p>
            <a:r>
              <a:rPr lang="en-US" sz="1200" dirty="0"/>
              <a:t>Prepare for the unexpected</a:t>
            </a:r>
          </a:p>
          <a:p>
            <a:r>
              <a:rPr lang="en-US" sz="1200" dirty="0"/>
              <a:t>Broaden your capabilities</a:t>
            </a:r>
          </a:p>
        </p:txBody>
      </p:sp>
      <p:pic>
        <p:nvPicPr>
          <p:cNvPr id="18" name="Content Placeholder 17" descr="A picture containing text, person, indoor, wall&#10;&#10;Description automatically generated">
            <a:extLst>
              <a:ext uri="{FF2B5EF4-FFF2-40B4-BE49-F238E27FC236}">
                <a16:creationId xmlns:a16="http://schemas.microsoft.com/office/drawing/2014/main" id="{96560FE5-7DB9-06C7-89F7-C609195B859A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181600" y="2045311"/>
            <a:ext cx="1828800" cy="1195753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0DBC03-3B5B-DFC8-1E23-55DF6D17F1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10731" y="4505857"/>
            <a:ext cx="2370538" cy="1109346"/>
          </a:xfrm>
        </p:spPr>
        <p:txBody>
          <a:bodyPr/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Empathy &amp; Honesty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Persuasive &amp; Positive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Patience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Taking Responsibility</a:t>
            </a:r>
          </a:p>
          <a:p>
            <a:endParaRPr lang="en-US" sz="1200" dirty="0"/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A195CBF2-8106-0160-4538-B658348F7EEB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rcRect/>
          <a:stretch/>
        </p:blipFill>
        <p:spPr>
          <a:xfrm>
            <a:off x="8234363" y="2029619"/>
            <a:ext cx="1828800" cy="1219200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E6C8920-A1B7-EED1-47CA-A70E574105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27181" y="4505857"/>
            <a:ext cx="2370538" cy="1165146"/>
          </a:xfrm>
        </p:spPr>
        <p:txBody>
          <a:bodyPr/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Prioritizing Tasks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Organized Approach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Delegation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Goal setting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FBDE9A1-5A75-C920-DFDB-55C0865937A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z="1400" dirty="0"/>
              <a:t>CONTINUOUS LEARNER</a:t>
            </a:r>
          </a:p>
          <a:p>
            <a:endParaRPr lang="en-US" sz="14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632BBAC-87A3-A275-BA61-3479C7EB83B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044440" y="3799982"/>
            <a:ext cx="2103120" cy="360000"/>
          </a:xfrm>
        </p:spPr>
        <p:txBody>
          <a:bodyPr/>
          <a:lstStyle/>
          <a:p>
            <a:r>
              <a:rPr lang="en-US" sz="1400" dirty="0"/>
              <a:t>CUSTOMER RELATIONS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899356C-19D4-B294-5BF5-CAC518B0D13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z="1400" dirty="0"/>
              <a:t>TIME MANAGEMENT SKILLS</a:t>
            </a:r>
          </a:p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7027A4E-932B-2A97-27CE-D11EC77D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1C1F7E14-31F9-DF11-67C5-78053BC554FE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Great Careers to Consider</a:t>
            </a:r>
            <a:endParaRPr lang="en-US" dirty="0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B2BAA653-A72B-4B63-8DCD-9DAC30B1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2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E31C438-4318-12A4-0030-AC80C141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Many Career Choices in Insurance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DC4716-DF8C-901F-764D-F7E10C0CB1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381E-605B-A716-84CF-4DAD69D3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60B6BE4-CE51-18FF-A624-3A57E8673C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91354" y="1323221"/>
            <a:ext cx="3344162" cy="47409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Sales &amp; Marketing</a:t>
            </a:r>
          </a:p>
          <a:p>
            <a:pPr>
              <a:lnSpc>
                <a:spcPct val="100000"/>
              </a:lnSpc>
            </a:pPr>
            <a:r>
              <a:rPr lang="en-US" i="1" dirty="0"/>
              <a:t>Insurance Agent, Product Manager</a:t>
            </a:r>
            <a:br>
              <a:rPr lang="en-US" i="1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Customer Service</a:t>
            </a:r>
          </a:p>
          <a:p>
            <a:pPr>
              <a:lnSpc>
                <a:spcPct val="100000"/>
              </a:lnSpc>
            </a:pPr>
            <a:r>
              <a:rPr lang="en-US" i="1" dirty="0"/>
              <a:t>Account Executive</a:t>
            </a:r>
            <a:br>
              <a:rPr lang="en-US" i="1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Analytics</a:t>
            </a:r>
          </a:p>
          <a:p>
            <a:pPr>
              <a:lnSpc>
                <a:spcPct val="100000"/>
              </a:lnSpc>
            </a:pPr>
            <a:r>
              <a:rPr lang="en-US" i="1" dirty="0"/>
              <a:t>Actuary or Analyst</a:t>
            </a:r>
            <a:br>
              <a:rPr lang="en-US" i="1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Finance</a:t>
            </a:r>
          </a:p>
          <a:p>
            <a:pPr>
              <a:lnSpc>
                <a:spcPct val="100000"/>
              </a:lnSpc>
            </a:pPr>
            <a:r>
              <a:rPr lang="en-US" i="1" dirty="0"/>
              <a:t>Finance Professional</a:t>
            </a:r>
            <a:br>
              <a:rPr lang="en-US" i="1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Catastrophe Adjusting</a:t>
            </a:r>
          </a:p>
          <a:p>
            <a:pPr>
              <a:lnSpc>
                <a:spcPct val="100000"/>
              </a:lnSpc>
            </a:pPr>
            <a:r>
              <a:rPr lang="en-US" i="1" dirty="0"/>
              <a:t>Claims Adjuster</a:t>
            </a:r>
            <a:br>
              <a:rPr lang="en-US" i="1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Risk Analysis</a:t>
            </a:r>
          </a:p>
          <a:p>
            <a:pPr>
              <a:lnSpc>
                <a:spcPct val="100000"/>
              </a:lnSpc>
            </a:pPr>
            <a:r>
              <a:rPr lang="en-US" i="1" dirty="0"/>
              <a:t>Underwriter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E9A5-7FEB-F289-1F37-61C165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87E752-9DA3-AF6E-D120-DEB50CF9A31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Great Careers to Consider</a:t>
            </a:r>
          </a:p>
        </p:txBody>
      </p:sp>
      <p:pic>
        <p:nvPicPr>
          <p:cNvPr id="14" name="Content Placeholder 19" descr="A stack of books">
            <a:extLst>
              <a:ext uri="{FF2B5EF4-FFF2-40B4-BE49-F238E27FC236}">
                <a16:creationId xmlns:a16="http://schemas.microsoft.com/office/drawing/2014/main" id="{374A4BDF-64F6-F955-0990-0F1BB5D8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7300" y="2947817"/>
            <a:ext cx="3448249" cy="3448249"/>
          </a:xfrm>
          <a:prstGeom prst="rect">
            <a:avLst/>
          </a:prstGeom>
        </p:spPr>
      </p:pic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B73F279F-E296-C0A3-55A3-6A523BBFE3FE}"/>
              </a:ext>
            </a:extLst>
          </p:cNvPr>
          <p:cNvSpPr txBox="1">
            <a:spLocks/>
          </p:cNvSpPr>
          <p:nvPr/>
        </p:nvSpPr>
        <p:spPr>
          <a:xfrm>
            <a:off x="7991997" y="1323221"/>
            <a:ext cx="3344162" cy="4211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1204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26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dirty="0"/>
              <a:t>Engineering</a:t>
            </a:r>
          </a:p>
          <a:p>
            <a:pPr>
              <a:lnSpc>
                <a:spcPct val="100000"/>
              </a:lnSpc>
            </a:pPr>
            <a:r>
              <a:rPr lang="en-US" i="1" dirty="0"/>
              <a:t>Risk Manager</a:t>
            </a:r>
            <a:br>
              <a:rPr lang="en-US" i="1" dirty="0"/>
            </a:br>
            <a:endParaRPr lang="en-US" i="1" dirty="0"/>
          </a:p>
          <a:p>
            <a:pPr>
              <a:lnSpc>
                <a:spcPct val="100000"/>
              </a:lnSpc>
            </a:pPr>
            <a:r>
              <a:rPr lang="en-US" b="1" dirty="0"/>
              <a:t>Technology</a:t>
            </a:r>
          </a:p>
          <a:p>
            <a:pPr>
              <a:lnSpc>
                <a:spcPct val="100000"/>
              </a:lnSpc>
            </a:pPr>
            <a:r>
              <a:rPr lang="en-US" i="1" dirty="0"/>
              <a:t>Technical Support </a:t>
            </a:r>
            <a:br>
              <a:rPr lang="en-US" i="1" dirty="0"/>
            </a:br>
            <a:endParaRPr lang="en-US" i="1" dirty="0"/>
          </a:p>
          <a:p>
            <a:pPr>
              <a:lnSpc>
                <a:spcPct val="100000"/>
              </a:lnSpc>
            </a:pPr>
            <a:r>
              <a:rPr lang="en-US" b="1" dirty="0"/>
              <a:t>Management</a:t>
            </a:r>
          </a:p>
          <a:p>
            <a:pPr>
              <a:lnSpc>
                <a:spcPct val="100000"/>
              </a:lnSpc>
            </a:pPr>
            <a:r>
              <a:rPr lang="en-US" i="1" dirty="0"/>
              <a:t>Director,  Attorney</a:t>
            </a:r>
            <a:br>
              <a:rPr lang="en-US" i="1" dirty="0"/>
            </a:br>
            <a:endParaRPr lang="en-US" i="1" dirty="0"/>
          </a:p>
          <a:p>
            <a:pPr>
              <a:lnSpc>
                <a:spcPct val="100000"/>
              </a:lnSpc>
            </a:pPr>
            <a:r>
              <a:rPr lang="en-US" b="1" dirty="0"/>
              <a:t>Communications</a:t>
            </a:r>
          </a:p>
          <a:p>
            <a:pPr>
              <a:lnSpc>
                <a:spcPct val="100000"/>
              </a:lnSpc>
            </a:pPr>
            <a:r>
              <a:rPr lang="en-US" i="1" dirty="0"/>
              <a:t>Public Relations, Social Media, Graphic Design</a:t>
            </a:r>
            <a:br>
              <a:rPr lang="en-US" i="1" dirty="0"/>
            </a:br>
            <a:endParaRPr lang="en-US" i="1" dirty="0"/>
          </a:p>
          <a:p>
            <a:pPr>
              <a:lnSpc>
                <a:spcPct val="100000"/>
              </a:lnSpc>
            </a:pPr>
            <a:r>
              <a:rPr lang="en-US" b="1" dirty="0"/>
              <a:t>Office Administration</a:t>
            </a:r>
          </a:p>
          <a:p>
            <a:pPr>
              <a:lnSpc>
                <a:spcPct val="100000"/>
              </a:lnSpc>
            </a:pPr>
            <a:r>
              <a:rPr lang="en-US" i="1" dirty="0"/>
              <a:t>Office Manager</a:t>
            </a:r>
            <a:br>
              <a:rPr lang="en-US" i="1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Other</a:t>
            </a:r>
          </a:p>
          <a:p>
            <a:pPr>
              <a:lnSpc>
                <a:spcPct val="100000"/>
              </a:lnSpc>
            </a:pPr>
            <a:r>
              <a:rPr lang="en-US" i="1" dirty="0"/>
              <a:t>Human Resources, Investigator, Drone Pilot</a:t>
            </a:r>
          </a:p>
          <a:p>
            <a:pPr marL="285750" indent="-285750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7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2">
      <a:dk1>
        <a:sysClr val="windowText" lastClr="000000"/>
      </a:dk1>
      <a:lt1>
        <a:sysClr val="window" lastClr="FFFFFF"/>
      </a:lt1>
      <a:dk2>
        <a:srgbClr val="0A4054"/>
      </a:dk2>
      <a:lt2>
        <a:srgbClr val="E7E6E6"/>
      </a:lt2>
      <a:accent1>
        <a:srgbClr val="66B2B0"/>
      </a:accent1>
      <a:accent2>
        <a:srgbClr val="F2494C"/>
      </a:accent2>
      <a:accent3>
        <a:srgbClr val="F39891"/>
      </a:accent3>
      <a:accent4>
        <a:srgbClr val="F9AA19"/>
      </a:accent4>
      <a:accent5>
        <a:srgbClr val="F9C996"/>
      </a:accent5>
      <a:accent6>
        <a:srgbClr val="9FD1D0"/>
      </a:accent6>
      <a:hlink>
        <a:srgbClr val="0563C1"/>
      </a:hlink>
      <a:folHlink>
        <a:srgbClr val="954F72"/>
      </a:folHlink>
    </a:clrScheme>
    <a:fontScheme name="Custom 117">
      <a:majorFont>
        <a:latin typeface="Posterama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tecture pitch deck_JB_v2" id="{E6E25CD2-8512-4B49-9A83-9AC317278B8F}" vid="{100AFDCD-A339-4D94-B373-F9848C2D26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5576DCC410D04695D9E4139B5B132A" ma:contentTypeVersion="2" ma:contentTypeDescription="Create a new document." ma:contentTypeScope="" ma:versionID="ed8a17455706c691bd72690e41ea2681">
  <xsd:schema xmlns:xsd="http://www.w3.org/2001/XMLSchema" xmlns:xs="http://www.w3.org/2001/XMLSchema" xmlns:p="http://schemas.microsoft.com/office/2006/metadata/properties" xmlns:ns1="http://schemas.microsoft.com/sharepoint/v3" xmlns:ns2="75ba9b19-c7fc-4cc6-9f2b-e24a1e978856" targetNamespace="http://schemas.microsoft.com/office/2006/metadata/properties" ma:root="true" ma:fieldsID="b5c5f2ba7a95f5ff7d299f0f5988d5d8" ns1:_="" ns2:_="">
    <xsd:import namespace="http://schemas.microsoft.com/sharepoint/v3"/>
    <xsd:import namespace="75ba9b19-c7fc-4cc6-9f2b-e24a1e97885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a9b19-c7fc-4cc6-9f2b-e24a1e9788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069D1F-6C1F-4FA3-8CCB-EA801E558BE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F39DA126-5689-4D74-98B1-105B179E4F23}"/>
</file>

<file path=customXml/itemProps3.xml><?xml version="1.0" encoding="utf-8"?>
<ds:datastoreItem xmlns:ds="http://schemas.openxmlformats.org/officeDocument/2006/customXml" ds:itemID="{8042A908-4308-42B2-AD36-76827C57E70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1789</Words>
  <Application>Microsoft Macintosh PowerPoint</Application>
  <PresentationFormat>Widescreen</PresentationFormat>
  <Paragraphs>257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Avenir Next LT Pro Light</vt:lpstr>
      <vt:lpstr>Calibri</vt:lpstr>
      <vt:lpstr>Montserrat</vt:lpstr>
      <vt:lpstr>Posterama</vt:lpstr>
      <vt:lpstr>Office Theme</vt:lpstr>
      <vt:lpstr>Great Careers to Consider</vt:lpstr>
      <vt:lpstr>PowerPoint Presentation</vt:lpstr>
      <vt:lpstr>PowerPoint Presentation</vt:lpstr>
      <vt:lpstr>Welcome to the Wonderful World of Insurance Careers </vt:lpstr>
      <vt:lpstr>Important Job Search Considerations</vt:lpstr>
      <vt:lpstr>Insurance Markets So Many Types: what’s your passion?</vt:lpstr>
      <vt:lpstr>Important Career Skills</vt:lpstr>
      <vt:lpstr>Important Career Skills</vt:lpstr>
      <vt:lpstr>Many Career Choices in Insurance</vt:lpstr>
      <vt:lpstr>From analytics to marketing and sales to information technology; from damage appraisal and investigation to customer service to human resources and finance to risk management — there's a place for you in insurance.</vt:lpstr>
      <vt:lpstr>PowerPoint Presentation</vt:lpstr>
      <vt:lpstr>Underwriter Insurance Company Professions</vt:lpstr>
      <vt:lpstr>Sales Producer (Insurance Agent)</vt:lpstr>
      <vt:lpstr>PowerPoint Presentation</vt:lpstr>
      <vt:lpstr> Innovation and Trends in Insurance Leading to New Careers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Kimberly Fox</dc:creator>
  <cp:lastModifiedBy>Kimberly Fox</cp:lastModifiedBy>
  <cp:revision>29</cp:revision>
  <dcterms:created xsi:type="dcterms:W3CDTF">2023-01-17T18:27:50Z</dcterms:created>
  <dcterms:modified xsi:type="dcterms:W3CDTF">2023-05-23T15:24:57Z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0x010100995576DCC410D04695D9E4139B5B132A</vt:lpwstr>
  </property>
  <property fmtid="{D5CDD505-2E9C-101B-9397-08002B2CF9AE}" pid="3" name="MediaServiceImageTags">
    <vt:lpwstr/>
  </property>
  <property fmtid="{D5CDD505-2E9C-101B-9397-08002B2CF9AE}" pid="4" name="NXPowerLiteLastOptimized">
    <vt:lpwstr>601023</vt:lpwstr>
  </property>
  <property fmtid="{D5CDD505-2E9C-101B-9397-08002B2CF9AE}" pid="5" name="NXPowerLiteSettings">
    <vt:lpwstr>C700052003A000</vt:lpwstr>
  </property>
  <property fmtid="{D5CDD505-2E9C-101B-9397-08002B2CF9AE}" pid="6" name="NXPowerLiteVersion">
    <vt:lpwstr>D8.0.8</vt:lpwstr>
  </property>
</Properties>
</file>