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s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82" r:id="rId5"/>
    <p:sldId id="343" r:id="rId6"/>
    <p:sldId id="344" r:id="rId7"/>
    <p:sldId id="345" r:id="rId8"/>
    <p:sldId id="346" r:id="rId9"/>
    <p:sldId id="347" r:id="rId10"/>
    <p:sldId id="348" r:id="rId11"/>
    <p:sldId id="292" r:id="rId12"/>
    <p:sldId id="395" r:id="rId13"/>
    <p:sldId id="397" r:id="rId14"/>
    <p:sldId id="257" r:id="rId15"/>
    <p:sldId id="401" r:id="rId16"/>
    <p:sldId id="322" r:id="rId17"/>
    <p:sldId id="398" r:id="rId18"/>
    <p:sldId id="399" r:id="rId19"/>
    <p:sldId id="400" r:id="rId20"/>
    <p:sldId id="392" r:id="rId21"/>
    <p:sldId id="3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D30"/>
    <a:srgbClr val="012041"/>
    <a:srgbClr val="72BF48"/>
    <a:srgbClr val="6098D1"/>
    <a:srgbClr val="E2E42F"/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86FFE-F54A-554B-BC4F-DF8218DA33B7}" v="1" dt="2023-05-23T15:50:38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6327" autoAdjust="0"/>
  </p:normalViewPr>
  <p:slideViewPr>
    <p:cSldViewPr snapToGrid="0">
      <p:cViewPr varScale="1">
        <p:scale>
          <a:sx n="115" d="100"/>
          <a:sy n="115" d="100"/>
        </p:scale>
        <p:origin x="232" y="376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-747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Fox" userId="70c1876c-eeda-42bc-a6a6-a5629354fb65" providerId="ADAL" clId="{EAC86FFE-F54A-554B-BC4F-DF8218DA33B7}"/>
    <pc:docChg chg="modSld">
      <pc:chgData name="Kimberly Fox" userId="70c1876c-eeda-42bc-a6a6-a5629354fb65" providerId="ADAL" clId="{EAC86FFE-F54A-554B-BC4F-DF8218DA33B7}" dt="2023-05-23T15:50:46.979" v="3" actId="14100"/>
      <pc:docMkLst>
        <pc:docMk/>
      </pc:docMkLst>
      <pc:sldChg chg="addSp modSp mod">
        <pc:chgData name="Kimberly Fox" userId="70c1876c-eeda-42bc-a6a6-a5629354fb65" providerId="ADAL" clId="{EAC86FFE-F54A-554B-BC4F-DF8218DA33B7}" dt="2023-05-23T15:50:46.979" v="3" actId="14100"/>
        <pc:sldMkLst>
          <pc:docMk/>
          <pc:sldMk cId="2346070301" sldId="396"/>
        </pc:sldMkLst>
        <pc:spChg chg="mod">
          <ac:chgData name="Kimberly Fox" userId="70c1876c-eeda-42bc-a6a6-a5629354fb65" providerId="ADAL" clId="{EAC86FFE-F54A-554B-BC4F-DF8218DA33B7}" dt="2023-05-23T15:50:46.979" v="3" actId="14100"/>
          <ac:spMkLst>
            <pc:docMk/>
            <pc:sldMk cId="2346070301" sldId="396"/>
            <ac:spMk id="4" creationId="{6C7C7670-BC9B-1BD9-9A7A-02A7AEA27A4C}"/>
          </ac:spMkLst>
        </pc:spChg>
        <pc:spChg chg="mod">
          <ac:chgData name="Kimberly Fox" userId="70c1876c-eeda-42bc-a6a6-a5629354fb65" providerId="ADAL" clId="{EAC86FFE-F54A-554B-BC4F-DF8218DA33B7}" dt="2023-05-23T15:50:42.321" v="2" actId="14100"/>
          <ac:spMkLst>
            <pc:docMk/>
            <pc:sldMk cId="2346070301" sldId="396"/>
            <ac:spMk id="6" creationId="{F03FD376-4D19-E42C-9E83-C8E6A6D225A8}"/>
          </ac:spMkLst>
        </pc:spChg>
        <pc:spChg chg="add mod">
          <ac:chgData name="Kimberly Fox" userId="70c1876c-eeda-42bc-a6a6-a5629354fb65" providerId="ADAL" clId="{EAC86FFE-F54A-554B-BC4F-DF8218DA33B7}" dt="2023-05-23T15:50:38.359" v="1"/>
          <ac:spMkLst>
            <pc:docMk/>
            <pc:sldMk cId="2346070301" sldId="396"/>
            <ac:spMk id="9" creationId="{01673925-6F98-A9B9-5839-9C2207ACC142}"/>
          </ac:spMkLst>
        </pc:spChg>
        <pc:spChg chg="add mod">
          <ac:chgData name="Kimberly Fox" userId="70c1876c-eeda-42bc-a6a6-a5629354fb65" providerId="ADAL" clId="{EAC86FFE-F54A-554B-BC4F-DF8218DA33B7}" dt="2023-05-23T15:50:38.359" v="1"/>
          <ac:spMkLst>
            <pc:docMk/>
            <pc:sldMk cId="2346070301" sldId="396"/>
            <ac:spMk id="10" creationId="{84ADDB9E-666C-6096-0B36-6092AF0FF74C}"/>
          </ac:spMkLst>
        </pc:spChg>
      </pc:sldChg>
      <pc:sldChg chg="modSp mod">
        <pc:chgData name="Kimberly Fox" userId="70c1876c-eeda-42bc-a6a6-a5629354fb65" providerId="ADAL" clId="{EAC86FFE-F54A-554B-BC4F-DF8218DA33B7}" dt="2023-05-23T15:49:45.420" v="0" actId="207"/>
        <pc:sldMkLst>
          <pc:docMk/>
          <pc:sldMk cId="1440660035" sldId="399"/>
        </pc:sldMkLst>
        <pc:picChg chg="mod">
          <ac:chgData name="Kimberly Fox" userId="70c1876c-eeda-42bc-a6a6-a5629354fb65" providerId="ADAL" clId="{EAC86FFE-F54A-554B-BC4F-DF8218DA33B7}" dt="2023-05-23T15:49:45.420" v="0" actId="207"/>
          <ac:picMkLst>
            <pc:docMk/>
            <pc:sldMk cId="1440660035" sldId="399"/>
            <ac:picMk id="15" creationId="{282AE30C-FC62-DED3-FE4A-701625EA8B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5/23/23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FFA1-A86E-4208-AD92-E8C8C7F148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0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Monserrat"/>
              </a:rPr>
              <a:t>Merchants along the Yangtze River in China determined it was too risky to put all of their goods on a single boat and sail it down the river.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Monserrat"/>
              </a:rPr>
              <a:t>So they divided the shipment and loaded it onto several boats (to spread out the risk) and the chance of loss to each unit was minimized.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bg1"/>
              </a:buClr>
            </a:pPr>
            <a:r>
              <a:rPr lang="en-US" dirty="0">
                <a:latin typeface="Monserrat"/>
              </a:rPr>
              <a:t>The formal insurance industry began at a coffee house near London.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bg1"/>
              </a:buClr>
            </a:pPr>
            <a:r>
              <a:rPr lang="en-US" dirty="0">
                <a:latin typeface="Monserrat"/>
              </a:rPr>
              <a:t>Now Lloyds of London is 300 years old and still in business today.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Monserra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Monserra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Monserra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FFA1-A86E-4208-AD92-E8C8C7F148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12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6098D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609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81293D-D37B-25D3-F33E-DF7DEBBDF0AA}"/>
              </a:ext>
            </a:extLst>
          </p:cNvPr>
          <p:cNvCxnSpPr>
            <a:cxnSpLocks/>
          </p:cNvCxnSpPr>
          <p:nvPr userDrawn="1"/>
        </p:nvCxnSpPr>
        <p:spPr>
          <a:xfrm>
            <a:off x="2560597" y="4461164"/>
            <a:ext cx="1900567" cy="0"/>
          </a:xfrm>
          <a:prstGeom prst="line">
            <a:avLst/>
          </a:prstGeom>
          <a:ln w="76200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Invest</a:t>
            </a:r>
          </a:p>
        </p:txBody>
      </p:sp>
      <p:sp>
        <p:nvSpPr>
          <p:cNvPr id="838" name="Slide Number Placeholder 5">
            <a:extLst>
              <a:ext uri="{FF2B5EF4-FFF2-40B4-BE49-F238E27FC236}">
                <a16:creationId xmlns:a16="http://schemas.microsoft.com/office/drawing/2014/main" id="{565AAEB7-D17A-1E45-70C7-E1BB8B5F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39" name="Content Placeholder 8">
            <a:extLst>
              <a:ext uri="{FF2B5EF4-FFF2-40B4-BE49-F238E27FC236}">
                <a16:creationId xmlns:a16="http://schemas.microsoft.com/office/drawing/2014/main" id="{736745E3-0A48-5982-195E-975A803D70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304"/>
            <a:ext cx="4114800" cy="1325563"/>
          </a:xfrm>
        </p:spPr>
        <p:txBody>
          <a:bodyPr/>
          <a:lstStyle>
            <a:lvl1pPr>
              <a:defRPr baseline="0">
                <a:solidFill>
                  <a:srgbClr val="0120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816352"/>
            <a:ext cx="4114800" cy="2779776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rgbClr val="012041"/>
                </a:solidFill>
              </a:defRPr>
            </a:lvl1pPr>
            <a:lvl2pPr marL="457200" indent="0">
              <a:lnSpc>
                <a:spcPts val="2400"/>
              </a:lnSpc>
              <a:buNone/>
              <a:defRPr sz="1400">
                <a:solidFill>
                  <a:srgbClr val="012041"/>
                </a:solidFill>
              </a:defRPr>
            </a:lvl2pPr>
            <a:lvl3pPr marL="914400" indent="0">
              <a:lnSpc>
                <a:spcPts val="2400"/>
              </a:lnSpc>
              <a:buNone/>
              <a:defRPr sz="1400">
                <a:solidFill>
                  <a:srgbClr val="012041"/>
                </a:solidFill>
              </a:defRPr>
            </a:lvl3pPr>
            <a:lvl4pPr marL="1371600" indent="0">
              <a:lnSpc>
                <a:spcPts val="2400"/>
              </a:lnSpc>
              <a:buNone/>
              <a:defRPr sz="1400">
                <a:solidFill>
                  <a:srgbClr val="012041"/>
                </a:solidFill>
              </a:defRPr>
            </a:lvl4pPr>
            <a:lvl5pPr marL="1828800" indent="0">
              <a:lnSpc>
                <a:spcPts val="2400"/>
              </a:lnSpc>
              <a:buNone/>
              <a:defRPr sz="1400">
                <a:solidFill>
                  <a:srgbClr val="0120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12F0C4-D6FE-7F38-951F-E90B195F973B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2C7947-6DEE-7EC3-83DF-628B194A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FD6A29-B301-70C6-4051-9E824DBC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BDFF53-350B-551F-6FFC-A24E5DA0EDAA}"/>
              </a:ext>
            </a:extLst>
          </p:cNvPr>
          <p:cNvSpPr/>
          <p:nvPr userDrawn="1"/>
        </p:nvSpPr>
        <p:spPr>
          <a:xfrm>
            <a:off x="8993918" y="-341727"/>
            <a:ext cx="6396164" cy="6396164"/>
          </a:xfrm>
          <a:prstGeom prst="ellipse">
            <a:avLst/>
          </a:prstGeom>
          <a:solidFill>
            <a:srgbClr val="60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A6EA5F5-90BB-4B63-6689-33FF351B90A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9" y="1289304"/>
            <a:ext cx="4606343" cy="430681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5F1164-C9EC-6015-81C8-3C3E481B2F5F}"/>
              </a:ext>
            </a:extLst>
          </p:cNvPr>
          <p:cNvCxnSpPr>
            <a:cxnSpLocks/>
          </p:cNvCxnSpPr>
          <p:nvPr userDrawn="1"/>
        </p:nvCxnSpPr>
        <p:spPr>
          <a:xfrm>
            <a:off x="0" y="726291"/>
            <a:ext cx="1900567" cy="0"/>
          </a:xfrm>
          <a:prstGeom prst="line">
            <a:avLst/>
          </a:prstGeom>
          <a:ln w="76200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237447D-3F06-33F0-4C2B-BE5C9B772DC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67436" cy="132556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00EF78-D323-4EBB-BB07-D37B417DC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01501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25CBE32-2EC3-4DF9-98B3-59E7EEBEE7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1692431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C8171A7-4A62-4082-BB37-F060B1FAE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264" y="3827739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D5E97E-C5D9-4025-B1B2-ADCE5B7643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264" y="3418669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D05EF-84C2-444D-81A7-A4B7301F61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0020" y="2097489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26712AD-A0C3-4DCE-B24C-BF72F5E4C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0020" y="1688419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59955F9-5A50-4ACB-AFC6-6B5497CEC8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8036" y="3823727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545C2F8-A3FD-49EE-AB32-908F2C67EF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8036" y="3414657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922574-FDF5-D5EE-B1DC-DFDF3938FC50}"/>
              </a:ext>
            </a:extLst>
          </p:cNvPr>
          <p:cNvSpPr/>
          <p:nvPr userDrawn="1"/>
        </p:nvSpPr>
        <p:spPr>
          <a:xfrm>
            <a:off x="8993918" y="-341727"/>
            <a:ext cx="6396164" cy="6396164"/>
          </a:xfrm>
          <a:prstGeom prst="ellipse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449BE7-EC72-CA8A-F17B-0EC53014623A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FA8312E-60F1-4CF8-5CB2-D0C9DD18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285" name="Slide Number Placeholder 5">
            <a:extLst>
              <a:ext uri="{FF2B5EF4-FFF2-40B4-BE49-F238E27FC236}">
                <a16:creationId xmlns:a16="http://schemas.microsoft.com/office/drawing/2014/main" id="{DFC726DA-283D-49B7-8818-B5D3B6B7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6" name="Content Placeholder 8">
            <a:extLst>
              <a:ext uri="{FF2B5EF4-FFF2-40B4-BE49-F238E27FC236}">
                <a16:creationId xmlns:a16="http://schemas.microsoft.com/office/drawing/2014/main" id="{C5E8E9DB-E917-392E-5828-9464D95F56B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259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D0A478-2A1F-7564-CC90-0ADD0DFEAAEC}"/>
              </a:ext>
            </a:extLst>
          </p:cNvPr>
          <p:cNvSpPr/>
          <p:nvPr userDrawn="1"/>
        </p:nvSpPr>
        <p:spPr>
          <a:xfrm>
            <a:off x="6096000" y="1"/>
            <a:ext cx="6096000" cy="6213466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9369"/>
            <a:ext cx="4735883" cy="805381"/>
          </a:xfrm>
        </p:spPr>
        <p:txBody>
          <a:bodyPr/>
          <a:lstStyle>
            <a:lvl1pPr>
              <a:defRPr baseline="0">
                <a:solidFill>
                  <a:srgbClr val="0120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DE8BE-11A3-6E26-533F-98B5A6AA6740}"/>
              </a:ext>
            </a:extLst>
          </p:cNvPr>
          <p:cNvSpPr/>
          <p:nvPr userDrawn="1"/>
        </p:nvSpPr>
        <p:spPr>
          <a:xfrm>
            <a:off x="0" y="6052620"/>
            <a:ext cx="12192000" cy="80538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C9268-E743-0F69-A1F2-47F3951E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4B4A5-FA68-34BE-B688-D8AC7852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D5B02B-0D57-5DEE-89C7-F41143CDB242}"/>
              </a:ext>
            </a:extLst>
          </p:cNvPr>
          <p:cNvCxnSpPr>
            <a:cxnSpLocks/>
          </p:cNvCxnSpPr>
          <p:nvPr userDrawn="1"/>
        </p:nvCxnSpPr>
        <p:spPr>
          <a:xfrm>
            <a:off x="0" y="6064947"/>
            <a:ext cx="12192000" cy="0"/>
          </a:xfrm>
          <a:prstGeom prst="line">
            <a:avLst/>
          </a:prstGeom>
          <a:ln w="19050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A061272-63E1-6D91-396F-E28A9CA5FA8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5BCAF04-3D91-6477-2898-39B90C263A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2114027"/>
            <a:ext cx="4735883" cy="365922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AD3986-5C74-9B95-A68E-65B92341C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364120"/>
            <a:ext cx="4735883" cy="749908"/>
          </a:xfr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66D86F-8B75-CD82-CBA6-3BBC7FCDDA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4198" y="2126352"/>
            <a:ext cx="4735883" cy="365922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0C655AC-4DCA-84EB-E63F-2974A37EF7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4198" y="1376445"/>
            <a:ext cx="4735883" cy="749908"/>
          </a:xfr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7624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D0A478-2A1F-7564-CC90-0ADD0DFEAAEC}"/>
              </a:ext>
            </a:extLst>
          </p:cNvPr>
          <p:cNvSpPr/>
          <p:nvPr userDrawn="1"/>
        </p:nvSpPr>
        <p:spPr>
          <a:xfrm>
            <a:off x="0" y="0"/>
            <a:ext cx="6096000" cy="6213466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90" y="279369"/>
            <a:ext cx="4735883" cy="805381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DE8BE-11A3-6E26-533F-98B5A6AA6740}"/>
              </a:ext>
            </a:extLst>
          </p:cNvPr>
          <p:cNvSpPr/>
          <p:nvPr userDrawn="1"/>
        </p:nvSpPr>
        <p:spPr>
          <a:xfrm>
            <a:off x="0" y="6052620"/>
            <a:ext cx="12192000" cy="80538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C9268-E743-0F69-A1F2-47F3951E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4B4A5-FA68-34BE-B688-D8AC7852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D5B02B-0D57-5DEE-89C7-F41143CDB242}"/>
              </a:ext>
            </a:extLst>
          </p:cNvPr>
          <p:cNvCxnSpPr>
            <a:cxnSpLocks/>
          </p:cNvCxnSpPr>
          <p:nvPr userDrawn="1"/>
        </p:nvCxnSpPr>
        <p:spPr>
          <a:xfrm>
            <a:off x="0" y="6064947"/>
            <a:ext cx="12192000" cy="0"/>
          </a:xfrm>
          <a:prstGeom prst="line">
            <a:avLst/>
          </a:prstGeom>
          <a:ln w="19050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A061272-63E1-6D91-396F-E28A9CA5FA8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5BCAF04-3D91-6477-2898-39B90C263A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6058" y="2114027"/>
            <a:ext cx="4735883" cy="365922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AD3986-5C74-9B95-A68E-65B92341C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6058" y="1364120"/>
            <a:ext cx="4735883" cy="749908"/>
          </a:xfr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66D86F-8B75-CD82-CBA6-3BBC7FCDDA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1891" y="2126352"/>
            <a:ext cx="4735883" cy="365922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0C655AC-4DCA-84EB-E63F-2974A37EF7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1891" y="1376445"/>
            <a:ext cx="4735883" cy="749908"/>
          </a:xfr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943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duct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1354" y="225398"/>
            <a:ext cx="6866854" cy="871594"/>
          </a:xfrm>
          <a:noFill/>
        </p:spPr>
        <p:txBody>
          <a:bodyPr anchor="b">
            <a:normAutofit/>
          </a:bodyPr>
          <a:lstStyle>
            <a:lvl1pPr algn="l">
              <a:defRPr sz="1600"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138E8-80D7-4ED3-682E-AA02395209DE}"/>
              </a:ext>
            </a:extLst>
          </p:cNvPr>
          <p:cNvSpPr/>
          <p:nvPr userDrawn="1"/>
        </p:nvSpPr>
        <p:spPr>
          <a:xfrm>
            <a:off x="0" y="0"/>
            <a:ext cx="2897746" cy="685800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C98C59-2BCF-6574-01A2-D1535930F929}"/>
              </a:ext>
            </a:extLst>
          </p:cNvPr>
          <p:cNvSpPr/>
          <p:nvPr userDrawn="1"/>
        </p:nvSpPr>
        <p:spPr>
          <a:xfrm>
            <a:off x="-392806" y="225397"/>
            <a:ext cx="1629177" cy="1629177"/>
          </a:xfrm>
          <a:prstGeom prst="ellipse">
            <a:avLst/>
          </a:prstGeom>
          <a:solidFill>
            <a:srgbClr val="60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876" y="1096991"/>
            <a:ext cx="2217899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  <a:p>
            <a:pPr lvl="0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924" y="669327"/>
            <a:ext cx="2217899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CEFD9F6-C8A3-87CD-2F37-910BA57F4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1354" y="1202653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CF96003-BA6E-2588-7089-495F467B86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1354" y="3534661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DDF8AC-D8E2-C8F0-DF1E-432481107D2E}"/>
              </a:ext>
            </a:extLst>
          </p:cNvPr>
          <p:cNvCxnSpPr>
            <a:cxnSpLocks/>
          </p:cNvCxnSpPr>
          <p:nvPr userDrawn="1"/>
        </p:nvCxnSpPr>
        <p:spPr>
          <a:xfrm>
            <a:off x="3095897" y="6054437"/>
            <a:ext cx="8708176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85F793-BB6B-D6E7-4345-3EBE07DC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078" name="Slide Number Placeholder 5">
            <a:extLst>
              <a:ext uri="{FF2B5EF4-FFF2-40B4-BE49-F238E27FC236}">
                <a16:creationId xmlns:a16="http://schemas.microsoft.com/office/drawing/2014/main" id="{2D6EF2AE-3965-C24F-ACBB-980FDEA8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93476101-6CB1-506C-2436-9824AC8496E9}"/>
              </a:ext>
            </a:extLst>
          </p:cNvPr>
          <p:cNvCxnSpPr>
            <a:cxnSpLocks/>
          </p:cNvCxnSpPr>
          <p:nvPr userDrawn="1"/>
        </p:nvCxnSpPr>
        <p:spPr>
          <a:xfrm>
            <a:off x="536152" y="6047709"/>
            <a:ext cx="2039623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Content Placeholder 8">
            <a:extLst>
              <a:ext uri="{FF2B5EF4-FFF2-40B4-BE49-F238E27FC236}">
                <a16:creationId xmlns:a16="http://schemas.microsoft.com/office/drawing/2014/main" id="{4D320BAC-2E84-28AB-DBDD-E2AB7539EE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198254" y="6227026"/>
            <a:ext cx="2897746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1087" name="Text Placeholder 1086">
            <a:extLst>
              <a:ext uri="{FF2B5EF4-FFF2-40B4-BE49-F238E27FC236}">
                <a16:creationId xmlns:a16="http://schemas.microsoft.com/office/drawing/2014/main" id="{82255DB2-97C7-E4F2-DDAC-939C0FD14B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0988" y="2651768"/>
            <a:ext cx="6867525" cy="77723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4830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duct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1354" y="225398"/>
            <a:ext cx="6866854" cy="871594"/>
          </a:xfrm>
          <a:noFill/>
        </p:spPr>
        <p:txBody>
          <a:bodyPr anchor="b">
            <a:normAutofit/>
          </a:bodyPr>
          <a:lstStyle>
            <a:lvl1pPr algn="l">
              <a:defRPr sz="1600"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138E8-80D7-4ED3-682E-AA02395209DE}"/>
              </a:ext>
            </a:extLst>
          </p:cNvPr>
          <p:cNvSpPr/>
          <p:nvPr userDrawn="1"/>
        </p:nvSpPr>
        <p:spPr>
          <a:xfrm>
            <a:off x="0" y="0"/>
            <a:ext cx="2897746" cy="6858000"/>
          </a:xfrm>
          <a:prstGeom prst="rect">
            <a:avLst/>
          </a:prstGeom>
          <a:solidFill>
            <a:srgbClr val="60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C98C59-2BCF-6574-01A2-D1535930F929}"/>
              </a:ext>
            </a:extLst>
          </p:cNvPr>
          <p:cNvSpPr/>
          <p:nvPr userDrawn="1"/>
        </p:nvSpPr>
        <p:spPr>
          <a:xfrm>
            <a:off x="-392806" y="225397"/>
            <a:ext cx="1629177" cy="1629177"/>
          </a:xfrm>
          <a:prstGeom prst="ellipse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876" y="1096991"/>
            <a:ext cx="2217899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  <a:p>
            <a:pPr lvl="0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924" y="669327"/>
            <a:ext cx="2217899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CEFD9F6-C8A3-87CD-2F37-910BA57F4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1354" y="1202653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CF96003-BA6E-2588-7089-495F467B86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1354" y="3534661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DDF8AC-D8E2-C8F0-DF1E-432481107D2E}"/>
              </a:ext>
            </a:extLst>
          </p:cNvPr>
          <p:cNvCxnSpPr>
            <a:cxnSpLocks/>
          </p:cNvCxnSpPr>
          <p:nvPr userDrawn="1"/>
        </p:nvCxnSpPr>
        <p:spPr>
          <a:xfrm>
            <a:off x="3095897" y="6054437"/>
            <a:ext cx="8708176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85F793-BB6B-D6E7-4345-3EBE07DC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078" name="Slide Number Placeholder 5">
            <a:extLst>
              <a:ext uri="{FF2B5EF4-FFF2-40B4-BE49-F238E27FC236}">
                <a16:creationId xmlns:a16="http://schemas.microsoft.com/office/drawing/2014/main" id="{2D6EF2AE-3965-C24F-ACBB-980FDEA8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93476101-6CB1-506C-2436-9824AC8496E9}"/>
              </a:ext>
            </a:extLst>
          </p:cNvPr>
          <p:cNvCxnSpPr>
            <a:cxnSpLocks/>
          </p:cNvCxnSpPr>
          <p:nvPr userDrawn="1"/>
        </p:nvCxnSpPr>
        <p:spPr>
          <a:xfrm>
            <a:off x="536152" y="6047709"/>
            <a:ext cx="2039623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868A7FC-4716-1F82-861C-91E71E9A69C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198254" y="6227026"/>
            <a:ext cx="2897746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4" name="Text Placeholder 1086">
            <a:extLst>
              <a:ext uri="{FF2B5EF4-FFF2-40B4-BE49-F238E27FC236}">
                <a16:creationId xmlns:a16="http://schemas.microsoft.com/office/drawing/2014/main" id="{3937CF47-ECF9-73E8-6114-B2481DA9C6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0988" y="2651768"/>
            <a:ext cx="6867525" cy="77723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87782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duct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1354" y="225398"/>
            <a:ext cx="6866854" cy="871594"/>
          </a:xfrm>
          <a:noFill/>
        </p:spPr>
        <p:txBody>
          <a:bodyPr anchor="b">
            <a:normAutofit/>
          </a:bodyPr>
          <a:lstStyle>
            <a:lvl1pPr algn="l">
              <a:defRPr sz="1600"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138E8-80D7-4ED3-682E-AA02395209DE}"/>
              </a:ext>
            </a:extLst>
          </p:cNvPr>
          <p:cNvSpPr/>
          <p:nvPr userDrawn="1"/>
        </p:nvSpPr>
        <p:spPr>
          <a:xfrm>
            <a:off x="0" y="0"/>
            <a:ext cx="2897746" cy="685800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C98C59-2BCF-6574-01A2-D1535930F929}"/>
              </a:ext>
            </a:extLst>
          </p:cNvPr>
          <p:cNvSpPr/>
          <p:nvPr userDrawn="1"/>
        </p:nvSpPr>
        <p:spPr>
          <a:xfrm>
            <a:off x="-392806" y="225397"/>
            <a:ext cx="1629177" cy="1629177"/>
          </a:xfrm>
          <a:prstGeom prst="ellipse">
            <a:avLst/>
          </a:prstGeom>
          <a:solidFill>
            <a:srgbClr val="F04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876" y="1096991"/>
            <a:ext cx="2217899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  <a:p>
            <a:pPr lvl="0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924" y="669327"/>
            <a:ext cx="2217899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CEFD9F6-C8A3-87CD-2F37-910BA57F4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1354" y="1202653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CF96003-BA6E-2588-7089-495F467B86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1354" y="3534661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DDF8AC-D8E2-C8F0-DF1E-432481107D2E}"/>
              </a:ext>
            </a:extLst>
          </p:cNvPr>
          <p:cNvCxnSpPr>
            <a:cxnSpLocks/>
          </p:cNvCxnSpPr>
          <p:nvPr userDrawn="1"/>
        </p:nvCxnSpPr>
        <p:spPr>
          <a:xfrm>
            <a:off x="3095897" y="6054437"/>
            <a:ext cx="8708176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85F793-BB6B-D6E7-4345-3EBE07DC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078" name="Slide Number Placeholder 5">
            <a:extLst>
              <a:ext uri="{FF2B5EF4-FFF2-40B4-BE49-F238E27FC236}">
                <a16:creationId xmlns:a16="http://schemas.microsoft.com/office/drawing/2014/main" id="{2D6EF2AE-3965-C24F-ACBB-980FDEA8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93476101-6CB1-506C-2436-9824AC8496E9}"/>
              </a:ext>
            </a:extLst>
          </p:cNvPr>
          <p:cNvCxnSpPr>
            <a:cxnSpLocks/>
          </p:cNvCxnSpPr>
          <p:nvPr userDrawn="1"/>
        </p:nvCxnSpPr>
        <p:spPr>
          <a:xfrm>
            <a:off x="536152" y="6047709"/>
            <a:ext cx="2039623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8C0BDE2-414F-9799-F740-2DDC20BF5E9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198254" y="6227026"/>
            <a:ext cx="2897746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4" name="Text Placeholder 1086">
            <a:extLst>
              <a:ext uri="{FF2B5EF4-FFF2-40B4-BE49-F238E27FC236}">
                <a16:creationId xmlns:a16="http://schemas.microsoft.com/office/drawing/2014/main" id="{73B350DC-801F-E43A-8C13-A918FCE344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0988" y="2651768"/>
            <a:ext cx="6867525" cy="77723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041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duct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1354" y="225398"/>
            <a:ext cx="6866854" cy="871594"/>
          </a:xfrm>
          <a:noFill/>
        </p:spPr>
        <p:txBody>
          <a:bodyPr anchor="b">
            <a:normAutofit/>
          </a:bodyPr>
          <a:lstStyle>
            <a:lvl1pPr algn="l">
              <a:defRPr sz="1600"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138E8-80D7-4ED3-682E-AA02395209DE}"/>
              </a:ext>
            </a:extLst>
          </p:cNvPr>
          <p:cNvSpPr/>
          <p:nvPr userDrawn="1"/>
        </p:nvSpPr>
        <p:spPr>
          <a:xfrm>
            <a:off x="0" y="0"/>
            <a:ext cx="2897746" cy="685800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C98C59-2BCF-6574-01A2-D1535930F929}"/>
              </a:ext>
            </a:extLst>
          </p:cNvPr>
          <p:cNvSpPr/>
          <p:nvPr userDrawn="1"/>
        </p:nvSpPr>
        <p:spPr>
          <a:xfrm>
            <a:off x="-392806" y="225397"/>
            <a:ext cx="1629177" cy="1629177"/>
          </a:xfrm>
          <a:prstGeom prst="ellipse">
            <a:avLst/>
          </a:prstGeom>
          <a:solidFill>
            <a:srgbClr val="E2E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876" y="1096991"/>
            <a:ext cx="2217899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  <a:p>
            <a:pPr lvl="0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924" y="669327"/>
            <a:ext cx="2217899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CEFD9F6-C8A3-87CD-2F37-910BA57F4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1354" y="1202653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CF96003-BA6E-2588-7089-495F467B86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1354" y="3534661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DDF8AC-D8E2-C8F0-DF1E-432481107D2E}"/>
              </a:ext>
            </a:extLst>
          </p:cNvPr>
          <p:cNvCxnSpPr>
            <a:cxnSpLocks/>
          </p:cNvCxnSpPr>
          <p:nvPr userDrawn="1"/>
        </p:nvCxnSpPr>
        <p:spPr>
          <a:xfrm>
            <a:off x="3095897" y="6054437"/>
            <a:ext cx="8708176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85F793-BB6B-D6E7-4345-3EBE07DC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078" name="Slide Number Placeholder 5">
            <a:extLst>
              <a:ext uri="{FF2B5EF4-FFF2-40B4-BE49-F238E27FC236}">
                <a16:creationId xmlns:a16="http://schemas.microsoft.com/office/drawing/2014/main" id="{2D6EF2AE-3965-C24F-ACBB-980FDEA8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93476101-6CB1-506C-2436-9824AC8496E9}"/>
              </a:ext>
            </a:extLst>
          </p:cNvPr>
          <p:cNvCxnSpPr>
            <a:cxnSpLocks/>
          </p:cNvCxnSpPr>
          <p:nvPr userDrawn="1"/>
        </p:nvCxnSpPr>
        <p:spPr>
          <a:xfrm>
            <a:off x="536152" y="6047709"/>
            <a:ext cx="2039623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33EEA0B-17D4-8C5B-D3D5-0CD2CBA540A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198254" y="6227026"/>
            <a:ext cx="2897746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4" name="Text Placeholder 1086">
            <a:extLst>
              <a:ext uri="{FF2B5EF4-FFF2-40B4-BE49-F238E27FC236}">
                <a16:creationId xmlns:a16="http://schemas.microsoft.com/office/drawing/2014/main" id="{63E084E1-8434-F283-1833-E3C4C78740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0988" y="2651768"/>
            <a:ext cx="6867525" cy="77723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963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oduct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1354" y="225398"/>
            <a:ext cx="6866854" cy="871594"/>
          </a:xfrm>
          <a:noFill/>
        </p:spPr>
        <p:txBody>
          <a:bodyPr anchor="b">
            <a:normAutofit/>
          </a:bodyPr>
          <a:lstStyle>
            <a:lvl1pPr algn="l">
              <a:defRPr sz="1600"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138E8-80D7-4ED3-682E-AA02395209DE}"/>
              </a:ext>
            </a:extLst>
          </p:cNvPr>
          <p:cNvSpPr/>
          <p:nvPr userDrawn="1"/>
        </p:nvSpPr>
        <p:spPr>
          <a:xfrm>
            <a:off x="0" y="0"/>
            <a:ext cx="2897746" cy="685800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C98C59-2BCF-6574-01A2-D1535930F929}"/>
              </a:ext>
            </a:extLst>
          </p:cNvPr>
          <p:cNvSpPr/>
          <p:nvPr userDrawn="1"/>
        </p:nvSpPr>
        <p:spPr>
          <a:xfrm>
            <a:off x="-392806" y="225397"/>
            <a:ext cx="1629177" cy="1629177"/>
          </a:xfrm>
          <a:prstGeom prst="ellipse">
            <a:avLst/>
          </a:prstGeom>
          <a:solidFill>
            <a:srgbClr val="72B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876" y="1096991"/>
            <a:ext cx="2217899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  <a:p>
            <a:pPr lvl="0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924" y="669327"/>
            <a:ext cx="2217899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CEFD9F6-C8A3-87CD-2F37-910BA57F4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1354" y="1202653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CF96003-BA6E-2588-7089-495F467B86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1354" y="3534661"/>
            <a:ext cx="6866854" cy="1187850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400" b="0">
                <a:solidFill>
                  <a:srgbClr val="01204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DDF8AC-D8E2-C8F0-DF1E-432481107D2E}"/>
              </a:ext>
            </a:extLst>
          </p:cNvPr>
          <p:cNvCxnSpPr>
            <a:cxnSpLocks/>
          </p:cNvCxnSpPr>
          <p:nvPr userDrawn="1"/>
        </p:nvCxnSpPr>
        <p:spPr>
          <a:xfrm>
            <a:off x="3095897" y="6054437"/>
            <a:ext cx="8708176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85F793-BB6B-D6E7-4345-3EBE07DC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078" name="Slide Number Placeholder 5">
            <a:extLst>
              <a:ext uri="{FF2B5EF4-FFF2-40B4-BE49-F238E27FC236}">
                <a16:creationId xmlns:a16="http://schemas.microsoft.com/office/drawing/2014/main" id="{2D6EF2AE-3965-C24F-ACBB-980FDEA8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93476101-6CB1-506C-2436-9824AC8496E9}"/>
              </a:ext>
            </a:extLst>
          </p:cNvPr>
          <p:cNvCxnSpPr>
            <a:cxnSpLocks/>
          </p:cNvCxnSpPr>
          <p:nvPr userDrawn="1"/>
        </p:nvCxnSpPr>
        <p:spPr>
          <a:xfrm>
            <a:off x="536152" y="6047709"/>
            <a:ext cx="2039623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86">
            <a:extLst>
              <a:ext uri="{FF2B5EF4-FFF2-40B4-BE49-F238E27FC236}">
                <a16:creationId xmlns:a16="http://schemas.microsoft.com/office/drawing/2014/main" id="{AE12AA9C-1174-DACA-62F6-9878042083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0988" y="2651768"/>
            <a:ext cx="6867525" cy="77723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23BA20E5-9D53-DF20-26B2-6EF4808056D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198254" y="6227026"/>
            <a:ext cx="2897746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1394505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AC5CD7-1A3E-485E-B8D8-C6B22AD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6374" y="2354310"/>
            <a:ext cx="1828800" cy="13156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B004E4D5-7F92-4D3E-BB88-35ED384CCF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2108" y="2356582"/>
            <a:ext cx="1828800" cy="131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575F9DFF-43AF-4E05-8407-87D47C1818C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34662" y="2352030"/>
            <a:ext cx="1828800" cy="131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E2096A1-8340-4D15-A6EA-3B804C1A5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288" y="2167999"/>
            <a:ext cx="2283712" cy="2743200"/>
          </a:xfrm>
          <a:ln w="22225">
            <a:solidFill>
              <a:srgbClr val="012041"/>
            </a:solidFill>
          </a:ln>
        </p:spPr>
        <p:txBody>
          <a:bodyPr lIns="365760" tIns="1554480" rIns="36576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0972073-5297-411C-B27C-5CC198566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0734" y="2172551"/>
            <a:ext cx="2283712" cy="2743200"/>
          </a:xfrm>
          <a:ln w="22225">
            <a:solidFill>
              <a:srgbClr val="012041"/>
            </a:solidFill>
          </a:ln>
        </p:spPr>
        <p:txBody>
          <a:bodyPr lIns="365760" tIns="1554480" rIns="36576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7EB506B-A069-4967-8BF4-C080EC34A3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00" y="2170279"/>
            <a:ext cx="2283712" cy="2743200"/>
          </a:xfrm>
          <a:ln w="22225">
            <a:solidFill>
              <a:srgbClr val="012041"/>
            </a:solidFill>
          </a:ln>
        </p:spPr>
        <p:txBody>
          <a:bodyPr lIns="365760" tIns="1554480" rIns="36576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CC2891-5AA5-5F5B-B6CD-AD0D5255ED1C}"/>
              </a:ext>
            </a:extLst>
          </p:cNvPr>
          <p:cNvSpPr/>
          <p:nvPr userDrawn="1"/>
        </p:nvSpPr>
        <p:spPr>
          <a:xfrm>
            <a:off x="0" y="6052620"/>
            <a:ext cx="12192000" cy="80538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C219C3-A3A7-DBD3-A22A-704B435A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45624-7E12-1610-6581-EDF316D8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7D7D05-5B1F-0B68-868B-AF1F90D82970}"/>
              </a:ext>
            </a:extLst>
          </p:cNvPr>
          <p:cNvCxnSpPr>
            <a:cxnSpLocks/>
          </p:cNvCxnSpPr>
          <p:nvPr userDrawn="1"/>
        </p:nvCxnSpPr>
        <p:spPr>
          <a:xfrm>
            <a:off x="0" y="6064947"/>
            <a:ext cx="12192000" cy="0"/>
          </a:xfrm>
          <a:prstGeom prst="line">
            <a:avLst/>
          </a:prstGeom>
          <a:ln w="19050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97EBD87-DD88-E9B7-7CD2-3481226F36D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24590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12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E2E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Invest</a:t>
            </a:r>
          </a:p>
        </p:txBody>
      </p:sp>
      <p:sp>
        <p:nvSpPr>
          <p:cNvPr id="838" name="Slide Number Placeholder 5">
            <a:extLst>
              <a:ext uri="{FF2B5EF4-FFF2-40B4-BE49-F238E27FC236}">
                <a16:creationId xmlns:a16="http://schemas.microsoft.com/office/drawing/2014/main" id="{565AAEB7-D17A-1E45-70C7-E1BB8B5F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A80FD3-6490-BD89-E302-83CA88CD6D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5A1EF41-DF56-55D1-F84A-D138127D9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E2E4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71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AC5CD7-1A3E-485E-B8D8-C6B22AD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6374" y="1982835"/>
            <a:ext cx="1828800" cy="13156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1B2C19D-178B-430A-AB7C-D759E13E9D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6925" y="4243719"/>
            <a:ext cx="2103120" cy="11887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B004E4D5-7F92-4D3E-BB88-35ED384CCF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2108" y="1985107"/>
            <a:ext cx="1828800" cy="131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70165D6-1CE9-4D32-9B1C-526EFE3C3F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5984" y="4245991"/>
            <a:ext cx="2103120" cy="11887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575F9DFF-43AF-4E05-8407-87D47C1818C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34662" y="1980555"/>
            <a:ext cx="1828800" cy="131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E2096A1-8340-4D15-A6EA-3B804C1A5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013" y="4241439"/>
            <a:ext cx="2103120" cy="11887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CE8502-2A5C-4AF6-9580-821991C9C0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3600" y="3799982"/>
            <a:ext cx="1980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7B2ABAD-B1D1-47F3-9008-0EDFC6F61F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8500" y="3799982"/>
            <a:ext cx="1980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D7CE6C1-36AE-4F6D-948C-7CF1B5AF383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53400" y="3799982"/>
            <a:ext cx="1980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DC72DD-030A-4AF2-8123-478BE9277165}"/>
              </a:ext>
            </a:extLst>
          </p:cNvPr>
          <p:cNvCxnSpPr/>
          <p:nvPr userDrawn="1"/>
        </p:nvCxnSpPr>
        <p:spPr>
          <a:xfrm>
            <a:off x="2158850" y="3497316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71F1BF-0652-4581-AC74-7A608C1A0290}"/>
              </a:ext>
            </a:extLst>
          </p:cNvPr>
          <p:cNvCxnSpPr>
            <a:cxnSpLocks/>
          </p:cNvCxnSpPr>
          <p:nvPr userDrawn="1"/>
        </p:nvCxnSpPr>
        <p:spPr>
          <a:xfrm>
            <a:off x="5181600" y="3487791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6EBEC3B-EF2E-C176-F3A6-15F0432B6B6F}"/>
              </a:ext>
            </a:extLst>
          </p:cNvPr>
          <p:cNvSpPr/>
          <p:nvPr userDrawn="1"/>
        </p:nvSpPr>
        <p:spPr>
          <a:xfrm>
            <a:off x="0" y="6052620"/>
            <a:ext cx="12192000" cy="805380"/>
          </a:xfrm>
          <a:prstGeom prst="rect">
            <a:avLst/>
          </a:prstGeom>
          <a:solidFill>
            <a:srgbClr val="60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F8D050-0D5E-490F-98C5-C491541E54D2}"/>
              </a:ext>
            </a:extLst>
          </p:cNvPr>
          <p:cNvCxnSpPr>
            <a:cxnSpLocks/>
          </p:cNvCxnSpPr>
          <p:nvPr userDrawn="1"/>
        </p:nvCxnSpPr>
        <p:spPr>
          <a:xfrm>
            <a:off x="8199363" y="3492554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DE5775-9579-A5FD-ECB0-FF7BE773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51A8BB-81AD-EFF4-3FB3-7886E95E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B017FA-F676-DDD7-6024-A08BE5B255B4}"/>
              </a:ext>
            </a:extLst>
          </p:cNvPr>
          <p:cNvCxnSpPr>
            <a:cxnSpLocks/>
          </p:cNvCxnSpPr>
          <p:nvPr userDrawn="1"/>
        </p:nvCxnSpPr>
        <p:spPr>
          <a:xfrm>
            <a:off x="0" y="6054437"/>
            <a:ext cx="12192000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E4E2E84E-2541-8CC2-E166-8F4DDD4348C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719915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35187" y="2043763"/>
            <a:ext cx="1828800" cy="1371600"/>
          </a:xfrm>
          <a:prstGeom prst="rect">
            <a:avLst/>
          </a:prstGeom>
          <a:noFill/>
          <a:ln w="22225">
            <a:solidFill>
              <a:srgbClr val="6098D1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8552" y="2043763"/>
            <a:ext cx="1828800" cy="1371600"/>
          </a:xfrm>
          <a:prstGeom prst="rect">
            <a:avLst/>
          </a:prstGeom>
          <a:noFill/>
          <a:ln w="22225">
            <a:solidFill>
              <a:srgbClr val="F04D30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2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2776" y="2043763"/>
            <a:ext cx="1828800" cy="1371600"/>
          </a:xfrm>
          <a:prstGeom prst="rect">
            <a:avLst/>
          </a:prstGeom>
          <a:noFill/>
          <a:ln w="22225">
            <a:solidFill>
              <a:srgbClr val="72BF48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2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352" y="3862516"/>
            <a:ext cx="2743200" cy="1600200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576" y="3862516"/>
            <a:ext cx="2743200" cy="1600200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AE6588-4D08-448D-B294-A47E7AAC33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7987" y="3862571"/>
            <a:ext cx="2743200" cy="1601787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475464-9192-0225-E394-4A57E4852466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CF23E9-E791-1A5E-5954-6FCFE3C7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C144BE-C8DD-8798-3C6E-FA747AC86AC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EDD7715F-5435-ECEA-EBB9-B1F004F6F1B5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3405848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71601" y="2149157"/>
            <a:ext cx="2743200" cy="2999232"/>
          </a:xfrm>
          <a:prstGeom prst="rect">
            <a:avLst/>
          </a:prstGeom>
          <a:solidFill>
            <a:srgbClr val="6098D1"/>
          </a:solidFill>
          <a:ln w="22225">
            <a:solidFill>
              <a:srgbClr val="E2E42F"/>
            </a:solidFill>
          </a:ln>
        </p:spPr>
        <p:txBody>
          <a:bodyPr tIns="621792" anchor="t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2149157"/>
            <a:ext cx="2743200" cy="2999232"/>
          </a:xfrm>
          <a:prstGeom prst="rect">
            <a:avLst/>
          </a:prstGeom>
          <a:solidFill>
            <a:srgbClr val="6098D1"/>
          </a:solidFill>
          <a:ln w="22225">
            <a:solidFill>
              <a:srgbClr val="E2E42F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9944" y="2149157"/>
            <a:ext cx="2743201" cy="2997072"/>
          </a:xfrm>
          <a:prstGeom prst="rect">
            <a:avLst/>
          </a:prstGeom>
          <a:solidFill>
            <a:srgbClr val="6098D1"/>
          </a:solidFill>
          <a:ln w="22225">
            <a:solidFill>
              <a:srgbClr val="E2E42F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560" y="4279392"/>
            <a:ext cx="2286000" cy="64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2800" y="4279392"/>
            <a:ext cx="2286000" cy="64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81AD7-A873-4BA1-A500-D8FF0F2298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095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AE6588-4D08-448D-B294-A47E7AAC33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1952" y="4279392"/>
            <a:ext cx="2286000" cy="64008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E52A1FB-F89B-45C5-92FC-A6D588F53C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455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6C18666-B781-4A20-AAFB-33160088C3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279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AB640C-2D70-81DE-1015-B30B652CEB4E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568E5-B2F5-D2B8-A529-4FA650EF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576FD3-EF62-A7FA-35C1-8948D1660F8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81254E5-FECF-615B-C64B-0E9D5F16A9A2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78233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41148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14800" cy="3081971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12001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6573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1148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114800" cy="3081971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12001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6573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6C4AD-DF46-EC96-374B-5ED2CB2D9125}"/>
              </a:ext>
            </a:extLst>
          </p:cNvPr>
          <p:cNvSpPr/>
          <p:nvPr userDrawn="1"/>
        </p:nvSpPr>
        <p:spPr>
          <a:xfrm>
            <a:off x="0" y="6052620"/>
            <a:ext cx="12192000" cy="805380"/>
          </a:xfrm>
          <a:prstGeom prst="rect">
            <a:avLst/>
          </a:prstGeom>
          <a:solidFill>
            <a:srgbClr val="60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9993EA-B15E-BC61-716F-B31D6D27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1CF02F-D382-0B7C-9836-4C71C334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1883A3-D6B7-12EB-95CE-32BC3832E934}"/>
              </a:ext>
            </a:extLst>
          </p:cNvPr>
          <p:cNvCxnSpPr>
            <a:cxnSpLocks/>
          </p:cNvCxnSpPr>
          <p:nvPr userDrawn="1"/>
        </p:nvCxnSpPr>
        <p:spPr>
          <a:xfrm>
            <a:off x="0" y="6054437"/>
            <a:ext cx="12192000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9CC93BB-A95E-099E-4CF9-6EAF6CEA1E1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3843178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owth Strategy">
    <p:bg>
      <p:bgPr>
        <a:solidFill>
          <a:srgbClr val="609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4384B8-6414-4870-BF05-99FE5E164890}"/>
              </a:ext>
            </a:extLst>
          </p:cNvPr>
          <p:cNvSpPr/>
          <p:nvPr userDrawn="1"/>
        </p:nvSpPr>
        <p:spPr>
          <a:xfrm>
            <a:off x="4499309" y="2450592"/>
            <a:ext cx="3200400" cy="417880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D92F3-3AB1-4672-AAAA-0D9FF28923C9}"/>
              </a:ext>
            </a:extLst>
          </p:cNvPr>
          <p:cNvSpPr/>
          <p:nvPr userDrawn="1"/>
        </p:nvSpPr>
        <p:spPr>
          <a:xfrm>
            <a:off x="8333163" y="2450592"/>
            <a:ext cx="3200400" cy="417880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4D5546-EF99-490E-8EC4-8DAE9703B984}"/>
              </a:ext>
            </a:extLst>
          </p:cNvPr>
          <p:cNvSpPr/>
          <p:nvPr userDrawn="1"/>
        </p:nvSpPr>
        <p:spPr>
          <a:xfrm>
            <a:off x="685799" y="2450592"/>
            <a:ext cx="3200400" cy="417880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2450592"/>
            <a:ext cx="3200400" cy="2567007"/>
          </a:xfrm>
          <a:noFill/>
          <a:ln w="22225">
            <a:noFill/>
          </a:ln>
        </p:spPr>
        <p:txBody>
          <a:bodyPr tIns="420624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F13B55CA-81C2-4AD0-94D7-1164220A28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9309" y="2450591"/>
            <a:ext cx="3200400" cy="2567009"/>
          </a:xfrm>
          <a:noFill/>
          <a:ln w="22225">
            <a:noFill/>
          </a:ln>
        </p:spPr>
        <p:txBody>
          <a:bodyPr tIns="420624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1BBF6FF-17B9-408E-8ED2-92B3DA12A4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3163" y="2450591"/>
            <a:ext cx="3200400" cy="2567009"/>
          </a:xfrm>
          <a:noFill/>
          <a:ln w="22225">
            <a:noFill/>
          </a:ln>
        </p:spPr>
        <p:txBody>
          <a:bodyPr tIns="420624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9859" y="3392424"/>
            <a:ext cx="2743200" cy="146304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874" y="704088"/>
            <a:ext cx="9050253" cy="640080"/>
          </a:xfrm>
          <a:noFill/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19259E2-3CE1-4C76-B5B7-4AD137FBC7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2768" y="1389888"/>
            <a:ext cx="9052560" cy="395859"/>
          </a:xfrm>
        </p:spPr>
        <p:txBody>
          <a:bodyPr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551E3CC-0E54-4309-8184-90F1CF36B0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1630" y="3392424"/>
            <a:ext cx="2743200" cy="146304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0C778-EB33-45E0-B66D-9E5B206D3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3439" y="3392424"/>
            <a:ext cx="2743200" cy="146304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latin typeface="Montserrat" pitchFamily="2" charset="77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23D382-0179-5554-F0AC-C1599974C18D}"/>
              </a:ext>
            </a:extLst>
          </p:cNvPr>
          <p:cNvSpPr/>
          <p:nvPr userDrawn="1"/>
        </p:nvSpPr>
        <p:spPr>
          <a:xfrm>
            <a:off x="0" y="6052620"/>
            <a:ext cx="12192000" cy="80538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276A-89DC-4B72-B49B-789456C8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Invest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7046F3-B136-E2D9-24E3-467DAEFB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C9C4DE-4BA4-E240-4D5F-5653548E6591}"/>
              </a:ext>
            </a:extLst>
          </p:cNvPr>
          <p:cNvCxnSpPr>
            <a:cxnSpLocks/>
          </p:cNvCxnSpPr>
          <p:nvPr userDrawn="1"/>
        </p:nvCxnSpPr>
        <p:spPr>
          <a:xfrm>
            <a:off x="0" y="6064947"/>
            <a:ext cx="12192000" cy="0"/>
          </a:xfrm>
          <a:prstGeom prst="line">
            <a:avLst/>
          </a:prstGeom>
          <a:ln w="19050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EC55CE3-C0CF-C6E2-A537-4355948DAB2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1798524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62634"/>
          </a:xfrm>
        </p:spPr>
        <p:txBody>
          <a:bodyPr anchor="b"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71235-79C8-415F-B624-D5501F4F42E2}"/>
              </a:ext>
            </a:extLst>
          </p:cNvPr>
          <p:cNvSpPr/>
          <p:nvPr userDrawn="1"/>
        </p:nvSpPr>
        <p:spPr>
          <a:xfrm>
            <a:off x="941832" y="2313432"/>
            <a:ext cx="2103120" cy="1929384"/>
          </a:xfrm>
          <a:prstGeom prst="rect">
            <a:avLst/>
          </a:prstGeom>
          <a:noFill/>
          <a:ln w="25400">
            <a:solidFill>
              <a:srgbClr val="60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61D158-7F2D-4995-8849-6017F984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832" y="4496637"/>
            <a:ext cx="2103120" cy="27432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F72F91-6995-4FF5-866F-1806A86CA0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832" y="4776530"/>
            <a:ext cx="2103120" cy="4572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Montserrat" pitchFamily="2" charset="77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9E4817F-DFA8-417E-AFDB-482CF29E4C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8992" y="2432304"/>
            <a:ext cx="1828800" cy="1682496"/>
          </a:xfrm>
          <a:solidFill>
            <a:srgbClr val="72BF48">
              <a:alpha val="48891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0F5FB-7416-40BC-A46A-21C838A50239}"/>
              </a:ext>
            </a:extLst>
          </p:cNvPr>
          <p:cNvSpPr/>
          <p:nvPr userDrawn="1"/>
        </p:nvSpPr>
        <p:spPr>
          <a:xfrm>
            <a:off x="3689990" y="2313432"/>
            <a:ext cx="2103120" cy="1929384"/>
          </a:xfrm>
          <a:prstGeom prst="rect">
            <a:avLst/>
          </a:prstGeom>
          <a:noFill/>
          <a:ln w="25400">
            <a:solidFill>
              <a:srgbClr val="60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3D1BAC-79DB-4FD8-A55E-2B3460CB0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4176" y="4498909"/>
            <a:ext cx="2103120" cy="27432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F99DF7C-CF3F-4AC1-9C96-414220A2AC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4176" y="4778802"/>
            <a:ext cx="2103120" cy="4572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Montserrat" pitchFamily="2" charset="77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F3BFD7E-8448-4092-A1FA-620F7C1818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27150" y="2432304"/>
            <a:ext cx="1828800" cy="1682496"/>
          </a:xfrm>
          <a:solidFill>
            <a:srgbClr val="72BF48">
              <a:alpha val="48891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5CD85B-85C1-4045-A81C-8A1CE2CC3776}"/>
              </a:ext>
            </a:extLst>
          </p:cNvPr>
          <p:cNvSpPr/>
          <p:nvPr userDrawn="1"/>
        </p:nvSpPr>
        <p:spPr>
          <a:xfrm>
            <a:off x="6441704" y="2313432"/>
            <a:ext cx="2103120" cy="1929384"/>
          </a:xfrm>
          <a:prstGeom prst="rect">
            <a:avLst/>
          </a:prstGeom>
          <a:noFill/>
          <a:ln w="25400">
            <a:solidFill>
              <a:srgbClr val="60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5D4B4A-04E7-46B7-B6A8-6E076B2AEE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6520" y="4494357"/>
            <a:ext cx="2103120" cy="27432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32EEBF9-64E6-455C-9716-BDDFD220AF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6520" y="4774250"/>
            <a:ext cx="2103120" cy="4572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Montserrat" pitchFamily="2" charset="77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CEE0C370-A123-4E33-88E1-10380AF738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78864" y="2432304"/>
            <a:ext cx="1828800" cy="1682496"/>
          </a:xfrm>
          <a:solidFill>
            <a:srgbClr val="72BF48">
              <a:alpha val="48891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28058F-D5C5-43E9-B57A-E0376D24186D}"/>
              </a:ext>
            </a:extLst>
          </p:cNvPr>
          <p:cNvSpPr/>
          <p:nvPr userDrawn="1"/>
        </p:nvSpPr>
        <p:spPr>
          <a:xfrm>
            <a:off x="9165352" y="2313432"/>
            <a:ext cx="2103120" cy="1929384"/>
          </a:xfrm>
          <a:prstGeom prst="rect">
            <a:avLst/>
          </a:prstGeom>
          <a:noFill/>
          <a:ln w="25400">
            <a:solidFill>
              <a:srgbClr val="60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4D984E-939C-43A7-8502-5BF1564F42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62288" y="4496629"/>
            <a:ext cx="2103120" cy="27432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63847E1-E452-438A-B17D-50521FDAF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2288" y="4776522"/>
            <a:ext cx="2103120" cy="4572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Montserrat" pitchFamily="2" charset="77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70683A90-4CAD-4A4D-BA65-CD3980EBCF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02512" y="2432304"/>
            <a:ext cx="1828800" cy="1682496"/>
          </a:xfrm>
          <a:solidFill>
            <a:srgbClr val="72BF48">
              <a:alpha val="48891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9943D-DA82-48AC-A0D7-13FD0058FECF}"/>
              </a:ext>
            </a:extLst>
          </p:cNvPr>
          <p:cNvSpPr/>
          <p:nvPr userDrawn="1"/>
        </p:nvSpPr>
        <p:spPr>
          <a:xfrm>
            <a:off x="0" y="6052620"/>
            <a:ext cx="12192000" cy="805380"/>
          </a:xfrm>
          <a:prstGeom prst="rect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C10B705-0255-527C-B7DA-F8C2EEDD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E1803A9-3E92-569F-ECE0-C75DC582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6EAAD6-6D4E-7E28-F0B5-7F91EFB69F54}"/>
              </a:ext>
            </a:extLst>
          </p:cNvPr>
          <p:cNvCxnSpPr>
            <a:cxnSpLocks/>
          </p:cNvCxnSpPr>
          <p:nvPr userDrawn="1"/>
        </p:nvCxnSpPr>
        <p:spPr>
          <a:xfrm>
            <a:off x="0" y="6064947"/>
            <a:ext cx="12192000" cy="0"/>
          </a:xfrm>
          <a:prstGeom prst="line">
            <a:avLst/>
          </a:prstGeom>
          <a:ln w="19050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DF9788F1-1D67-F7E3-674D-10B4EDFA7D2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334252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5E70D0E-EDAA-4490-8D97-5F245A32A2E6}"/>
              </a:ext>
            </a:extLst>
          </p:cNvPr>
          <p:cNvSpPr/>
          <p:nvPr userDrawn="1"/>
        </p:nvSpPr>
        <p:spPr>
          <a:xfrm>
            <a:off x="941832" y="1373197"/>
            <a:ext cx="1920240" cy="1554480"/>
          </a:xfrm>
          <a:prstGeom prst="rect">
            <a:avLst/>
          </a:prstGeom>
          <a:noFill/>
          <a:ln w="25400">
            <a:solidFill>
              <a:srgbClr val="01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F4300E0A-2C35-48E1-A7CE-95EBD8EBB9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56132" y="1487497"/>
            <a:ext cx="1691640" cy="1325880"/>
          </a:xfrm>
          <a:solidFill>
            <a:srgbClr val="72BF48">
              <a:alpha val="49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D6C849-74CD-4E83-8CC4-99167CFD5052}"/>
              </a:ext>
            </a:extLst>
          </p:cNvPr>
          <p:cNvSpPr/>
          <p:nvPr userDrawn="1"/>
        </p:nvSpPr>
        <p:spPr>
          <a:xfrm>
            <a:off x="3740155" y="1373197"/>
            <a:ext cx="1920240" cy="1554480"/>
          </a:xfrm>
          <a:prstGeom prst="rect">
            <a:avLst/>
          </a:prstGeom>
          <a:noFill/>
          <a:ln w="25400">
            <a:solidFill>
              <a:srgbClr val="01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EC894F36-9611-4410-9632-21E5CE1FF1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4455" y="1487497"/>
            <a:ext cx="1691640" cy="1325880"/>
          </a:xfrm>
          <a:solidFill>
            <a:srgbClr val="72BF48">
              <a:alpha val="49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D21C66-AAE4-4F7A-836C-5ABFDB3E2C40}"/>
              </a:ext>
            </a:extLst>
          </p:cNvPr>
          <p:cNvSpPr/>
          <p:nvPr userDrawn="1"/>
        </p:nvSpPr>
        <p:spPr>
          <a:xfrm>
            <a:off x="6538478" y="1373197"/>
            <a:ext cx="1920240" cy="1554480"/>
          </a:xfrm>
          <a:prstGeom prst="rect">
            <a:avLst/>
          </a:prstGeom>
          <a:noFill/>
          <a:ln w="25400">
            <a:solidFill>
              <a:srgbClr val="01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8663743D-14C0-41A7-8122-D4D2A78017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52778" y="1487497"/>
            <a:ext cx="1691640" cy="1325880"/>
          </a:xfrm>
          <a:solidFill>
            <a:srgbClr val="72BF48">
              <a:alpha val="49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F25CD1-436E-47AA-8A14-C090BF4316B6}"/>
              </a:ext>
            </a:extLst>
          </p:cNvPr>
          <p:cNvSpPr/>
          <p:nvPr userDrawn="1"/>
        </p:nvSpPr>
        <p:spPr>
          <a:xfrm>
            <a:off x="9336802" y="1373197"/>
            <a:ext cx="1920240" cy="1554480"/>
          </a:xfrm>
          <a:prstGeom prst="rect">
            <a:avLst/>
          </a:prstGeom>
          <a:noFill/>
          <a:ln w="25400">
            <a:solidFill>
              <a:srgbClr val="01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68C01EED-EC2C-4D5E-969B-9815EC0237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451102" y="1487497"/>
            <a:ext cx="1691640" cy="1325880"/>
          </a:xfrm>
          <a:solidFill>
            <a:srgbClr val="72BF48">
              <a:alpha val="49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4738"/>
          </a:xfrm>
        </p:spPr>
        <p:txBody>
          <a:bodyPr anchor="b"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61D158-7F2D-4995-8849-6017F984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832" y="3017408"/>
            <a:ext cx="1920240" cy="228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F72F91-6995-4FF5-866F-1806A86CA0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832" y="3265446"/>
            <a:ext cx="1920240" cy="2286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3D1BAC-79DB-4FD8-A55E-2B3460CB0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9896" y="3021403"/>
            <a:ext cx="1920240" cy="228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F99DF7C-CF3F-4AC1-9C96-414220A2AC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9896" y="3269484"/>
            <a:ext cx="1920240" cy="2286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5D4B4A-04E7-46B7-B6A8-6E076B2AEE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7960" y="3021403"/>
            <a:ext cx="1920240" cy="228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32EEBF9-64E6-455C-9716-BDDFD220AF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7960" y="3269484"/>
            <a:ext cx="1920240" cy="2286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4D984E-939C-43A7-8502-5BF1564F42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36024" y="3021403"/>
            <a:ext cx="1920240" cy="228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63847E1-E452-438A-B17D-50521FDAF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6024" y="3269484"/>
            <a:ext cx="1920240" cy="2286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0E37C15-4439-4FA1-B82A-6543015098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1832" y="5319396"/>
            <a:ext cx="1920240" cy="228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4B36042-0944-4E63-98F0-4C6088F4B0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1832" y="5561458"/>
            <a:ext cx="1920240" cy="2286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25DBE17-3292-4AD9-9132-FEC89DF26E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39896" y="5315354"/>
            <a:ext cx="1920240" cy="228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5D8728A-4ADC-409A-AF07-C6DC0796E5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39896" y="5563435"/>
            <a:ext cx="1920240" cy="2286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49575FE-C1FA-4068-A233-77E5F5A132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37960" y="5315354"/>
            <a:ext cx="1920240" cy="228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166F420D-1588-4FD4-97C7-F6BE4424A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7960" y="5563435"/>
            <a:ext cx="1920240" cy="2286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50D099D-DBBB-4ABF-B900-9B4AF2B814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36024" y="5315354"/>
            <a:ext cx="1920240" cy="228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4BB94E2-DE8B-4D7C-A9AD-5F1A452B75C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36024" y="5563435"/>
            <a:ext cx="1920240" cy="2286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BFAF5AF-131D-45FE-9220-15852C520008}"/>
              </a:ext>
            </a:extLst>
          </p:cNvPr>
          <p:cNvSpPr/>
          <p:nvPr userDrawn="1"/>
        </p:nvSpPr>
        <p:spPr>
          <a:xfrm>
            <a:off x="941832" y="3687772"/>
            <a:ext cx="1920240" cy="1554480"/>
          </a:xfrm>
          <a:prstGeom prst="rect">
            <a:avLst/>
          </a:prstGeom>
          <a:noFill/>
          <a:ln w="25400">
            <a:solidFill>
              <a:srgbClr val="01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86B14609-6CE7-4483-A952-6A0C59D6331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56132" y="3802072"/>
            <a:ext cx="1691640" cy="1325880"/>
          </a:xfrm>
          <a:solidFill>
            <a:srgbClr val="72BF48">
              <a:alpha val="49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1E5DFE-ABE4-4574-8214-460F40787767}"/>
              </a:ext>
            </a:extLst>
          </p:cNvPr>
          <p:cNvSpPr/>
          <p:nvPr userDrawn="1"/>
        </p:nvSpPr>
        <p:spPr>
          <a:xfrm>
            <a:off x="3739896" y="3687772"/>
            <a:ext cx="1920240" cy="1554480"/>
          </a:xfrm>
          <a:prstGeom prst="rect">
            <a:avLst/>
          </a:prstGeom>
          <a:noFill/>
          <a:ln w="25400">
            <a:solidFill>
              <a:srgbClr val="01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8C0FF998-B1F8-44FC-A045-B322FEC67A3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54196" y="3802072"/>
            <a:ext cx="1691640" cy="1325880"/>
          </a:xfrm>
          <a:solidFill>
            <a:srgbClr val="72BF48">
              <a:alpha val="49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BFB914-76F2-40AA-B7E6-F06BCEBF6C79}"/>
              </a:ext>
            </a:extLst>
          </p:cNvPr>
          <p:cNvSpPr/>
          <p:nvPr userDrawn="1"/>
        </p:nvSpPr>
        <p:spPr>
          <a:xfrm>
            <a:off x="6537960" y="3687772"/>
            <a:ext cx="1920240" cy="1554480"/>
          </a:xfrm>
          <a:prstGeom prst="rect">
            <a:avLst/>
          </a:prstGeom>
          <a:noFill/>
          <a:ln w="25400">
            <a:solidFill>
              <a:srgbClr val="01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Picture Placeholder 10">
            <a:extLst>
              <a:ext uri="{FF2B5EF4-FFF2-40B4-BE49-F238E27FC236}">
                <a16:creationId xmlns:a16="http://schemas.microsoft.com/office/drawing/2014/main" id="{B101D19E-87CD-4005-9400-DB83194D903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2260" y="3802072"/>
            <a:ext cx="1691640" cy="1325880"/>
          </a:xfrm>
          <a:solidFill>
            <a:srgbClr val="72BF48">
              <a:alpha val="49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FA2C836-B950-48A3-94B2-47E0E9F4D843}"/>
              </a:ext>
            </a:extLst>
          </p:cNvPr>
          <p:cNvSpPr/>
          <p:nvPr userDrawn="1"/>
        </p:nvSpPr>
        <p:spPr>
          <a:xfrm>
            <a:off x="9336024" y="3687772"/>
            <a:ext cx="1920240" cy="1554480"/>
          </a:xfrm>
          <a:prstGeom prst="rect">
            <a:avLst/>
          </a:prstGeom>
          <a:noFill/>
          <a:ln w="25400">
            <a:solidFill>
              <a:srgbClr val="01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Picture Placeholder 10">
            <a:extLst>
              <a:ext uri="{FF2B5EF4-FFF2-40B4-BE49-F238E27FC236}">
                <a16:creationId xmlns:a16="http://schemas.microsoft.com/office/drawing/2014/main" id="{D51652FF-DB34-4769-98B0-7BAF1150CDE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450324" y="3802072"/>
            <a:ext cx="1691640" cy="1325880"/>
          </a:xfrm>
          <a:solidFill>
            <a:srgbClr val="72BF48">
              <a:alpha val="49000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A40E0-7162-054A-E80B-75CBD0560D66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B84FFC6-7BB2-3021-21FF-D84564D5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6BFEFFC-0859-8FA9-DC7C-0708886D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86308710-A22A-4F5C-8922-F80D6B399E2E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1831409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00"/>
          </a:xfrm>
        </p:spPr>
        <p:txBody>
          <a:bodyPr anchor="b"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04696C-9CC0-44FC-8AC2-8DFE99C4DB6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28700" y="1791868"/>
            <a:ext cx="1828800" cy="17373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699FD58-B1B9-484E-809F-8803AF86082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94126" y="1791868"/>
            <a:ext cx="1828800" cy="17373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5FD3887-0B8F-4A14-87BF-BBB6BBD72F4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24977" y="1791868"/>
            <a:ext cx="1828800" cy="17373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AC387C7-76B0-4819-9FC8-B40C19C3B39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559552" y="1791868"/>
            <a:ext cx="1828800" cy="17373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258F3F-4770-4107-AD7E-356E3E22E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673258"/>
            <a:ext cx="20574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3B409B5-268E-4A89-9A3E-F04112557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706530"/>
            <a:ext cx="2057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6721D15-D416-46CA-B345-30DFABF2B1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9826" y="3673258"/>
            <a:ext cx="20574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C9D2393-012C-4C1F-9650-99EA950E70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79826" y="4706530"/>
            <a:ext cx="2057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8DA812D-8076-461A-9F49-953A009E6F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677" y="3673258"/>
            <a:ext cx="20574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C219C4D-CBC4-4E40-A175-465A78AA6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0677" y="4706530"/>
            <a:ext cx="2057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E56ACE9-A0FF-4BBA-A8DD-2E6649B83D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5252" y="3673258"/>
            <a:ext cx="20574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CCED8A0-8B7A-4AC1-B50A-DC4933FEBC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45252" y="4706530"/>
            <a:ext cx="2057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476FD53-B37B-46FF-B4D7-8219A0920D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331626"/>
            <a:ext cx="20574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093374F-C753-4BE8-A368-3181FB016D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79826" y="4331626"/>
            <a:ext cx="20574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ED1A083-6B0C-4F0D-B72D-0033321C85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10677" y="4331626"/>
            <a:ext cx="20574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DCB1896-F06C-4D59-8766-46C845012E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5252" y="4331626"/>
            <a:ext cx="20574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F9D5B0-CB34-C249-1164-4C91F1B7E17D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3848650-08D2-015B-D859-91BA9EDC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D87EA8F-04CD-2828-D5FA-37176835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E355AC80-1F43-F7B8-F493-A146AEA25F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2273479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hank You">
    <p:bg>
      <p:bgPr>
        <a:solidFill>
          <a:srgbClr val="609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8552EFC-C6AD-B44B-C228-6E238237B19A}"/>
              </a:ext>
            </a:extLst>
          </p:cNvPr>
          <p:cNvSpPr/>
          <p:nvPr userDrawn="1"/>
        </p:nvSpPr>
        <p:spPr>
          <a:xfrm>
            <a:off x="538722" y="1799823"/>
            <a:ext cx="1629177" cy="1629177"/>
          </a:xfrm>
          <a:prstGeom prst="ellipse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312" y="1755648"/>
            <a:ext cx="729456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EB9A17-7C72-4874-B1A3-A5CDB434C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3311" y="3191256"/>
            <a:ext cx="7294561" cy="70433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CB92CFA2-5789-B390-305D-A54FA5503E62}"/>
              </a:ext>
            </a:extLst>
          </p:cNvPr>
          <p:cNvCxnSpPr>
            <a:cxnSpLocks/>
          </p:cNvCxnSpPr>
          <p:nvPr userDrawn="1"/>
        </p:nvCxnSpPr>
        <p:spPr>
          <a:xfrm>
            <a:off x="581891" y="5350785"/>
            <a:ext cx="5514109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0" name="Footer Placeholder 4">
            <a:extLst>
              <a:ext uri="{FF2B5EF4-FFF2-40B4-BE49-F238E27FC236}">
                <a16:creationId xmlns:a16="http://schemas.microsoft.com/office/drawing/2014/main" id="{38FEFD8B-BA6F-2191-C22D-48BDF6BC79C5}"/>
              </a:ext>
            </a:extLst>
          </p:cNvPr>
          <p:cNvSpPr txBox="1">
            <a:spLocks/>
          </p:cNvSpPr>
          <p:nvPr userDrawn="1"/>
        </p:nvSpPr>
        <p:spPr>
          <a:xfrm>
            <a:off x="595733" y="4820433"/>
            <a:ext cx="3279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6098D1"/>
                </a:solidFill>
              </a:rPr>
              <a:t>Contacts</a:t>
            </a:r>
          </a:p>
        </p:txBody>
      </p:sp>
      <p:sp>
        <p:nvSpPr>
          <p:cNvPr id="583" name="Text Placeholder 13">
            <a:extLst>
              <a:ext uri="{FF2B5EF4-FFF2-40B4-BE49-F238E27FC236}">
                <a16:creationId xmlns:a16="http://schemas.microsoft.com/office/drawing/2014/main" id="{F329D3D0-5CF7-8393-2852-20AA6DBB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733" y="5817380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rgbClr val="01204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DBF5A195-2E89-A66F-DFD6-1A722CA05444}"/>
              </a:ext>
            </a:extLst>
          </p:cNvPr>
          <p:cNvCxnSpPr>
            <a:cxnSpLocks/>
          </p:cNvCxnSpPr>
          <p:nvPr userDrawn="1"/>
        </p:nvCxnSpPr>
        <p:spPr>
          <a:xfrm>
            <a:off x="6281234" y="5350785"/>
            <a:ext cx="5514109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ext Placeholder 13">
            <a:extLst>
              <a:ext uri="{FF2B5EF4-FFF2-40B4-BE49-F238E27FC236}">
                <a16:creationId xmlns:a16="http://schemas.microsoft.com/office/drawing/2014/main" id="{AF7E166F-309D-310B-076E-AFB847752B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076" y="5817380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rgbClr val="01204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DAC4693-3D47-40FC-4122-BCBDB840AA7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1891" y="5394745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8780DB0-D013-105F-5C2A-AF456D15FC7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5076" y="5394745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72176C8-3D91-43C4-0A0B-7C2A9EC8CE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090" y="4352766"/>
            <a:ext cx="5500268" cy="759607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1">
                <a:solidFill>
                  <a:srgbClr val="01204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747870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hank You">
    <p:bg>
      <p:bgPr>
        <a:solidFill>
          <a:srgbClr val="012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8552EFC-C6AD-B44B-C228-6E238237B19A}"/>
              </a:ext>
            </a:extLst>
          </p:cNvPr>
          <p:cNvSpPr/>
          <p:nvPr userDrawn="1"/>
        </p:nvSpPr>
        <p:spPr>
          <a:xfrm>
            <a:off x="538722" y="1067815"/>
            <a:ext cx="1629177" cy="1629177"/>
          </a:xfrm>
          <a:prstGeom prst="ellipse">
            <a:avLst/>
          </a:prstGeom>
          <a:solidFill>
            <a:srgbClr val="60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312" y="1023640"/>
            <a:ext cx="729456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EB9A17-7C72-4874-B1A3-A5CDB434C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3311" y="2459248"/>
            <a:ext cx="7294561" cy="70433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CB92CFA2-5789-B390-305D-A54FA5503E62}"/>
              </a:ext>
            </a:extLst>
          </p:cNvPr>
          <p:cNvCxnSpPr>
            <a:cxnSpLocks/>
          </p:cNvCxnSpPr>
          <p:nvPr userDrawn="1"/>
        </p:nvCxnSpPr>
        <p:spPr>
          <a:xfrm>
            <a:off x="581891" y="4779224"/>
            <a:ext cx="551410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 Placeholder 13">
            <a:extLst>
              <a:ext uri="{FF2B5EF4-FFF2-40B4-BE49-F238E27FC236}">
                <a16:creationId xmlns:a16="http://schemas.microsoft.com/office/drawing/2014/main" id="{F329D3D0-5CF7-8393-2852-20AA6DBB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733" y="5245819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DBF5A195-2E89-A66F-DFD6-1A722CA05444}"/>
              </a:ext>
            </a:extLst>
          </p:cNvPr>
          <p:cNvCxnSpPr>
            <a:cxnSpLocks/>
          </p:cNvCxnSpPr>
          <p:nvPr userDrawn="1"/>
        </p:nvCxnSpPr>
        <p:spPr>
          <a:xfrm>
            <a:off x="6281234" y="4779224"/>
            <a:ext cx="551410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ext Placeholder 13">
            <a:extLst>
              <a:ext uri="{FF2B5EF4-FFF2-40B4-BE49-F238E27FC236}">
                <a16:creationId xmlns:a16="http://schemas.microsoft.com/office/drawing/2014/main" id="{AF7E166F-309D-310B-076E-AFB847752B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076" y="5245819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8" name="Content Placeholder 8">
            <a:extLst>
              <a:ext uri="{FF2B5EF4-FFF2-40B4-BE49-F238E27FC236}">
                <a16:creationId xmlns:a16="http://schemas.microsoft.com/office/drawing/2014/main" id="{34769F44-3AF3-FBE3-726F-41169845D3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1891" y="4823184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89" name="Content Placeholder 8">
            <a:extLst>
              <a:ext uri="{FF2B5EF4-FFF2-40B4-BE49-F238E27FC236}">
                <a16:creationId xmlns:a16="http://schemas.microsoft.com/office/drawing/2014/main" id="{AB5136DF-2DCF-335A-9406-858DCEE2C6D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5076" y="4823184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90" name="Text Placeholder 13">
            <a:extLst>
              <a:ext uri="{FF2B5EF4-FFF2-40B4-BE49-F238E27FC236}">
                <a16:creationId xmlns:a16="http://schemas.microsoft.com/office/drawing/2014/main" id="{AB24CEA3-B7A3-BE54-DBAE-5ED66CB05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090" y="3781205"/>
            <a:ext cx="5500268" cy="759607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1">
                <a:solidFill>
                  <a:srgbClr val="6098D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85697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12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72B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Invest</a:t>
            </a:r>
          </a:p>
        </p:txBody>
      </p:sp>
      <p:sp>
        <p:nvSpPr>
          <p:cNvPr id="838" name="Slide Number Placeholder 5">
            <a:extLst>
              <a:ext uri="{FF2B5EF4-FFF2-40B4-BE49-F238E27FC236}">
                <a16:creationId xmlns:a16="http://schemas.microsoft.com/office/drawing/2014/main" id="{565AAEB7-D17A-1E45-70C7-E1BB8B5F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7767971-CC99-19E8-1DC5-153AC43622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69653C-45DF-ADF6-EA88-38D7AF614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72BF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35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hank You">
    <p:bg>
      <p:bgPr>
        <a:solidFill>
          <a:srgbClr val="012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8552EFC-C6AD-B44B-C228-6E238237B19A}"/>
              </a:ext>
            </a:extLst>
          </p:cNvPr>
          <p:cNvSpPr/>
          <p:nvPr userDrawn="1"/>
        </p:nvSpPr>
        <p:spPr>
          <a:xfrm>
            <a:off x="538722" y="1067815"/>
            <a:ext cx="1629177" cy="1629177"/>
          </a:xfrm>
          <a:prstGeom prst="ellipse">
            <a:avLst/>
          </a:prstGeom>
          <a:solidFill>
            <a:srgbClr val="F04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312" y="1023640"/>
            <a:ext cx="729456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EB9A17-7C72-4874-B1A3-A5CDB434C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3311" y="2459248"/>
            <a:ext cx="7294561" cy="70433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CB92CFA2-5789-B390-305D-A54FA5503E62}"/>
              </a:ext>
            </a:extLst>
          </p:cNvPr>
          <p:cNvCxnSpPr>
            <a:cxnSpLocks/>
          </p:cNvCxnSpPr>
          <p:nvPr userDrawn="1"/>
        </p:nvCxnSpPr>
        <p:spPr>
          <a:xfrm>
            <a:off x="581891" y="4779224"/>
            <a:ext cx="551410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 Placeholder 13">
            <a:extLst>
              <a:ext uri="{FF2B5EF4-FFF2-40B4-BE49-F238E27FC236}">
                <a16:creationId xmlns:a16="http://schemas.microsoft.com/office/drawing/2014/main" id="{F329D3D0-5CF7-8393-2852-20AA6DBB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733" y="5245819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DBF5A195-2E89-A66F-DFD6-1A722CA05444}"/>
              </a:ext>
            </a:extLst>
          </p:cNvPr>
          <p:cNvCxnSpPr>
            <a:cxnSpLocks/>
          </p:cNvCxnSpPr>
          <p:nvPr userDrawn="1"/>
        </p:nvCxnSpPr>
        <p:spPr>
          <a:xfrm>
            <a:off x="6281234" y="4779224"/>
            <a:ext cx="551410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ext Placeholder 13">
            <a:extLst>
              <a:ext uri="{FF2B5EF4-FFF2-40B4-BE49-F238E27FC236}">
                <a16:creationId xmlns:a16="http://schemas.microsoft.com/office/drawing/2014/main" id="{AF7E166F-309D-310B-076E-AFB847752B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076" y="5245819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8" name="Content Placeholder 8">
            <a:extLst>
              <a:ext uri="{FF2B5EF4-FFF2-40B4-BE49-F238E27FC236}">
                <a16:creationId xmlns:a16="http://schemas.microsoft.com/office/drawing/2014/main" id="{34769F44-3AF3-FBE3-726F-41169845D3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1891" y="4823184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89" name="Content Placeholder 8">
            <a:extLst>
              <a:ext uri="{FF2B5EF4-FFF2-40B4-BE49-F238E27FC236}">
                <a16:creationId xmlns:a16="http://schemas.microsoft.com/office/drawing/2014/main" id="{AB5136DF-2DCF-335A-9406-858DCEE2C6D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5076" y="4823184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90" name="Text Placeholder 13">
            <a:extLst>
              <a:ext uri="{FF2B5EF4-FFF2-40B4-BE49-F238E27FC236}">
                <a16:creationId xmlns:a16="http://schemas.microsoft.com/office/drawing/2014/main" id="{AB24CEA3-B7A3-BE54-DBAE-5ED66CB05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090" y="3781205"/>
            <a:ext cx="5500268" cy="759607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1">
                <a:solidFill>
                  <a:srgbClr val="6098D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4223489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hank You">
    <p:bg>
      <p:bgPr>
        <a:solidFill>
          <a:srgbClr val="012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8552EFC-C6AD-B44B-C228-6E238237B19A}"/>
              </a:ext>
            </a:extLst>
          </p:cNvPr>
          <p:cNvSpPr/>
          <p:nvPr userDrawn="1"/>
        </p:nvSpPr>
        <p:spPr>
          <a:xfrm>
            <a:off x="538722" y="1067815"/>
            <a:ext cx="1629177" cy="1629177"/>
          </a:xfrm>
          <a:prstGeom prst="ellipse">
            <a:avLst/>
          </a:prstGeom>
          <a:solidFill>
            <a:srgbClr val="E2E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312" y="1023640"/>
            <a:ext cx="729456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EB9A17-7C72-4874-B1A3-A5CDB434C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3311" y="2459248"/>
            <a:ext cx="7294561" cy="70433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CB92CFA2-5789-B390-305D-A54FA5503E62}"/>
              </a:ext>
            </a:extLst>
          </p:cNvPr>
          <p:cNvCxnSpPr>
            <a:cxnSpLocks/>
          </p:cNvCxnSpPr>
          <p:nvPr userDrawn="1"/>
        </p:nvCxnSpPr>
        <p:spPr>
          <a:xfrm>
            <a:off x="581891" y="4779224"/>
            <a:ext cx="551410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 Placeholder 13">
            <a:extLst>
              <a:ext uri="{FF2B5EF4-FFF2-40B4-BE49-F238E27FC236}">
                <a16:creationId xmlns:a16="http://schemas.microsoft.com/office/drawing/2014/main" id="{F329D3D0-5CF7-8393-2852-20AA6DBB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733" y="5245819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DBF5A195-2E89-A66F-DFD6-1A722CA05444}"/>
              </a:ext>
            </a:extLst>
          </p:cNvPr>
          <p:cNvCxnSpPr>
            <a:cxnSpLocks/>
          </p:cNvCxnSpPr>
          <p:nvPr userDrawn="1"/>
        </p:nvCxnSpPr>
        <p:spPr>
          <a:xfrm>
            <a:off x="6281234" y="4779224"/>
            <a:ext cx="551410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ext Placeholder 13">
            <a:extLst>
              <a:ext uri="{FF2B5EF4-FFF2-40B4-BE49-F238E27FC236}">
                <a16:creationId xmlns:a16="http://schemas.microsoft.com/office/drawing/2014/main" id="{AF7E166F-309D-310B-076E-AFB847752B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076" y="5245819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8" name="Content Placeholder 8">
            <a:extLst>
              <a:ext uri="{FF2B5EF4-FFF2-40B4-BE49-F238E27FC236}">
                <a16:creationId xmlns:a16="http://schemas.microsoft.com/office/drawing/2014/main" id="{34769F44-3AF3-FBE3-726F-41169845D3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1891" y="4823184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89" name="Content Placeholder 8">
            <a:extLst>
              <a:ext uri="{FF2B5EF4-FFF2-40B4-BE49-F238E27FC236}">
                <a16:creationId xmlns:a16="http://schemas.microsoft.com/office/drawing/2014/main" id="{AB5136DF-2DCF-335A-9406-858DCEE2C6D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5076" y="4823184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90" name="Text Placeholder 13">
            <a:extLst>
              <a:ext uri="{FF2B5EF4-FFF2-40B4-BE49-F238E27FC236}">
                <a16:creationId xmlns:a16="http://schemas.microsoft.com/office/drawing/2014/main" id="{AB24CEA3-B7A3-BE54-DBAE-5ED66CB05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090" y="3781205"/>
            <a:ext cx="5500268" cy="759607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1">
                <a:solidFill>
                  <a:srgbClr val="6098D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769649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hank You">
    <p:bg>
      <p:bgPr>
        <a:solidFill>
          <a:srgbClr val="012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8552EFC-C6AD-B44B-C228-6E238237B19A}"/>
              </a:ext>
            </a:extLst>
          </p:cNvPr>
          <p:cNvSpPr/>
          <p:nvPr userDrawn="1"/>
        </p:nvSpPr>
        <p:spPr>
          <a:xfrm>
            <a:off x="538722" y="1067815"/>
            <a:ext cx="1629177" cy="1629177"/>
          </a:xfrm>
          <a:prstGeom prst="ellipse">
            <a:avLst/>
          </a:prstGeom>
          <a:solidFill>
            <a:srgbClr val="72B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312" y="1023640"/>
            <a:ext cx="729456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EB9A17-7C72-4874-B1A3-A5CDB434C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3311" y="2459248"/>
            <a:ext cx="7294561" cy="70433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CB92CFA2-5789-B390-305D-A54FA5503E62}"/>
              </a:ext>
            </a:extLst>
          </p:cNvPr>
          <p:cNvCxnSpPr>
            <a:cxnSpLocks/>
          </p:cNvCxnSpPr>
          <p:nvPr userDrawn="1"/>
        </p:nvCxnSpPr>
        <p:spPr>
          <a:xfrm>
            <a:off x="581891" y="4779224"/>
            <a:ext cx="551410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 Placeholder 13">
            <a:extLst>
              <a:ext uri="{FF2B5EF4-FFF2-40B4-BE49-F238E27FC236}">
                <a16:creationId xmlns:a16="http://schemas.microsoft.com/office/drawing/2014/main" id="{F329D3D0-5CF7-8393-2852-20AA6DBB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733" y="5245819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DBF5A195-2E89-A66F-DFD6-1A722CA05444}"/>
              </a:ext>
            </a:extLst>
          </p:cNvPr>
          <p:cNvCxnSpPr>
            <a:cxnSpLocks/>
          </p:cNvCxnSpPr>
          <p:nvPr userDrawn="1"/>
        </p:nvCxnSpPr>
        <p:spPr>
          <a:xfrm>
            <a:off x="6281234" y="4779224"/>
            <a:ext cx="551410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ext Placeholder 13">
            <a:extLst>
              <a:ext uri="{FF2B5EF4-FFF2-40B4-BE49-F238E27FC236}">
                <a16:creationId xmlns:a16="http://schemas.microsoft.com/office/drawing/2014/main" id="{AF7E166F-309D-310B-076E-AFB847752B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076" y="5245819"/>
            <a:ext cx="5500268" cy="7596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8" name="Content Placeholder 8">
            <a:extLst>
              <a:ext uri="{FF2B5EF4-FFF2-40B4-BE49-F238E27FC236}">
                <a16:creationId xmlns:a16="http://schemas.microsoft.com/office/drawing/2014/main" id="{34769F44-3AF3-FBE3-726F-41169845D3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1891" y="4823184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89" name="Content Placeholder 8">
            <a:extLst>
              <a:ext uri="{FF2B5EF4-FFF2-40B4-BE49-F238E27FC236}">
                <a16:creationId xmlns:a16="http://schemas.microsoft.com/office/drawing/2014/main" id="{AB5136DF-2DCF-335A-9406-858DCEE2C6D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5076" y="4823184"/>
            <a:ext cx="5500268" cy="37867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Invest</a:t>
            </a:r>
          </a:p>
        </p:txBody>
      </p:sp>
      <p:sp>
        <p:nvSpPr>
          <p:cNvPr id="590" name="Text Placeholder 13">
            <a:extLst>
              <a:ext uri="{FF2B5EF4-FFF2-40B4-BE49-F238E27FC236}">
                <a16:creationId xmlns:a16="http://schemas.microsoft.com/office/drawing/2014/main" id="{AB24CEA3-B7A3-BE54-DBAE-5ED66CB05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090" y="3781205"/>
            <a:ext cx="5500268" cy="759607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1">
                <a:solidFill>
                  <a:srgbClr val="6098D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418587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F95320-5F84-67A4-D184-8F1B98964A02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67D64-DAE6-2449-E800-AA5BEB15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3FB192-329A-CFD2-35F9-EF1FDBAF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008616E-CEB9-AE26-514B-A5C02D5BA6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</p:spTree>
    <p:extLst>
      <p:ext uri="{BB962C8B-B14F-4D97-AF65-F5344CB8AC3E}">
        <p14:creationId xmlns:p14="http://schemas.microsoft.com/office/powerpoint/2010/main" val="574163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568" userDrawn="1">
          <p15:clr>
            <a:srgbClr val="5ACBF0"/>
          </p15:clr>
        </p15:guide>
        <p15:guide id="3" pos="5136" userDrawn="1">
          <p15:clr>
            <a:srgbClr val="5ACBF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2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2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92F3CB-8070-529A-E53E-FA0B9856E6F8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A75B04A-6850-D1F9-2FC0-2CAD1339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B14186-C093-B7A0-27D1-A2808F3612FB}"/>
              </a:ext>
            </a:extLst>
          </p:cNvPr>
          <p:cNvSpPr txBox="1">
            <a:spLocks/>
          </p:cNvSpPr>
          <p:nvPr userDrawn="1"/>
        </p:nvSpPr>
        <p:spPr>
          <a:xfrm>
            <a:off x="1735602" y="6213505"/>
            <a:ext cx="3279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2041"/>
                </a:solidFill>
              </a:rPr>
              <a:t>Scholarship Guide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DB758B-2E7E-9E86-7C97-3C0390BD758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6D03F8-8759-26A5-B26B-A4B128472C2B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DE7225D-912E-CD44-562B-3D8B3AFD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538FC9-99AC-8FE3-8148-0D525D66705A}"/>
              </a:ext>
            </a:extLst>
          </p:cNvPr>
          <p:cNvSpPr txBox="1">
            <a:spLocks/>
          </p:cNvSpPr>
          <p:nvPr userDrawn="1"/>
        </p:nvSpPr>
        <p:spPr>
          <a:xfrm>
            <a:off x="1735602" y="6213505"/>
            <a:ext cx="3279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2041"/>
                </a:solidFill>
              </a:rPr>
              <a:t>Scholarship Guide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1B5FD42-96DB-04D9-F6B8-6BF6D7FA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0159" y="3289332"/>
            <a:ext cx="6891683" cy="901424"/>
          </a:xfrm>
        </p:spPr>
        <p:txBody>
          <a:bodyPr wrap="square" anchor="t">
            <a:noAutofit/>
          </a:bodyPr>
          <a:lstStyle>
            <a:lvl1pPr algn="ctr">
              <a:lnSpc>
                <a:spcPts val="3000"/>
              </a:lnSpc>
              <a:defRPr sz="3750" spc="-225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0159" y="4565797"/>
            <a:ext cx="6891683" cy="901424"/>
          </a:xfrm>
        </p:spPr>
        <p:txBody>
          <a:bodyPr wrap="square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31F40F-4A50-41C6-8B12-A8D62F637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50706" y="2641121"/>
            <a:ext cx="6890591" cy="50195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100" spc="-225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algn="ctr">
              <a:spcBef>
                <a:spcPts val="0"/>
              </a:spcBef>
              <a:defRPr sz="2100"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 algn="ctr">
              <a:spcBef>
                <a:spcPts val="0"/>
              </a:spcBef>
              <a:defRPr sz="2100"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 algn="ctr">
              <a:spcBef>
                <a:spcPts val="0"/>
              </a:spcBef>
              <a:defRPr sz="2100"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 algn="ctr">
              <a:spcBef>
                <a:spcPts val="0"/>
              </a:spcBef>
              <a:defRPr sz="2100"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18784DC-A80D-4B51-8133-1A15CC6E6A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59689"/>
            <a:ext cx="1555585" cy="4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8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012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F04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Invest</a:t>
            </a:r>
          </a:p>
        </p:txBody>
      </p:sp>
      <p:sp>
        <p:nvSpPr>
          <p:cNvPr id="838" name="Slide Number Placeholder 5">
            <a:extLst>
              <a:ext uri="{FF2B5EF4-FFF2-40B4-BE49-F238E27FC236}">
                <a16:creationId xmlns:a16="http://schemas.microsoft.com/office/drawing/2014/main" id="{565AAEB7-D17A-1E45-70C7-E1BB8B5F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3766B2F-E71D-60D7-4B42-DC45C4B4EE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914CBEF-038F-2D26-DB10-F642A6C70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F04D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755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rgbClr val="0120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012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81293D-D37B-25D3-F33E-DF7DEBBDF0AA}"/>
              </a:ext>
            </a:extLst>
          </p:cNvPr>
          <p:cNvCxnSpPr>
            <a:cxnSpLocks/>
          </p:cNvCxnSpPr>
          <p:nvPr userDrawn="1"/>
        </p:nvCxnSpPr>
        <p:spPr>
          <a:xfrm>
            <a:off x="2560597" y="4461164"/>
            <a:ext cx="1900567" cy="0"/>
          </a:xfrm>
          <a:prstGeom prst="line">
            <a:avLst/>
          </a:prstGeom>
          <a:ln w="76200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609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32086B-5FB8-3680-EE34-07A55043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19F3468-A8C7-8497-7DE2-EE7DD1E8AC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1F79ED-2F24-17F1-C9BC-6F72140D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6098D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44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rgbClr val="0120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60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81293D-D37B-25D3-F33E-DF7DEBBDF0AA}"/>
              </a:ext>
            </a:extLst>
          </p:cNvPr>
          <p:cNvCxnSpPr>
            <a:cxnSpLocks/>
          </p:cNvCxnSpPr>
          <p:nvPr userDrawn="1"/>
        </p:nvCxnSpPr>
        <p:spPr>
          <a:xfrm>
            <a:off x="2560597" y="4461164"/>
            <a:ext cx="1900567" cy="0"/>
          </a:xfrm>
          <a:prstGeom prst="line">
            <a:avLst/>
          </a:prstGeom>
          <a:ln w="76200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D839CF-7B6F-4F4A-61BD-78A71854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61FF1E0-5F71-3A78-9B84-5A406034CA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5426DAA-8830-CDB6-04D6-C0CF35B96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6098D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934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rgbClr val="0120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E2E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81293D-D37B-25D3-F33E-DF7DEBBDF0AA}"/>
              </a:ext>
            </a:extLst>
          </p:cNvPr>
          <p:cNvCxnSpPr>
            <a:cxnSpLocks/>
          </p:cNvCxnSpPr>
          <p:nvPr userDrawn="1"/>
        </p:nvCxnSpPr>
        <p:spPr>
          <a:xfrm>
            <a:off x="2560597" y="4461164"/>
            <a:ext cx="1900567" cy="0"/>
          </a:xfrm>
          <a:prstGeom prst="line">
            <a:avLst/>
          </a:prstGeom>
          <a:ln w="76200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D839CF-7B6F-4F4A-61BD-78A71854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88FAFF7-D842-2E59-2DE9-3D73FE6CE6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839D98B-7FB8-992C-62D3-FA1846626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E2E4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518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rgbClr val="0120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72B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81293D-D37B-25D3-F33E-DF7DEBBDF0AA}"/>
              </a:ext>
            </a:extLst>
          </p:cNvPr>
          <p:cNvCxnSpPr>
            <a:cxnSpLocks/>
          </p:cNvCxnSpPr>
          <p:nvPr userDrawn="1"/>
        </p:nvCxnSpPr>
        <p:spPr>
          <a:xfrm>
            <a:off x="2560597" y="4461164"/>
            <a:ext cx="1900567" cy="0"/>
          </a:xfrm>
          <a:prstGeom prst="line">
            <a:avLst/>
          </a:prstGeom>
          <a:ln w="76200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D839CF-7B6F-4F4A-61BD-78A71854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C5C72AF9-4B26-7B75-D125-87FD868D1A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316C54-E5F3-4E8C-2D9D-940DF9F1D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72BF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25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597" y="3165779"/>
            <a:ext cx="6599752" cy="1011412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solidFill>
                  <a:srgbClr val="0120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B7A502-EC12-74A2-3DA7-5E00855F3BFB}"/>
              </a:ext>
            </a:extLst>
          </p:cNvPr>
          <p:cNvSpPr/>
          <p:nvPr userDrawn="1"/>
        </p:nvSpPr>
        <p:spPr>
          <a:xfrm>
            <a:off x="-2094621" y="1327482"/>
            <a:ext cx="4189242" cy="4189242"/>
          </a:xfrm>
          <a:prstGeom prst="ellipse">
            <a:avLst/>
          </a:prstGeom>
          <a:solidFill>
            <a:srgbClr val="F04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81293D-D37B-25D3-F33E-DF7DEBBDF0AA}"/>
              </a:ext>
            </a:extLst>
          </p:cNvPr>
          <p:cNvCxnSpPr>
            <a:cxnSpLocks/>
          </p:cNvCxnSpPr>
          <p:nvPr userDrawn="1"/>
        </p:nvCxnSpPr>
        <p:spPr>
          <a:xfrm>
            <a:off x="2560597" y="4461164"/>
            <a:ext cx="1900567" cy="0"/>
          </a:xfrm>
          <a:prstGeom prst="line">
            <a:avLst/>
          </a:prstGeom>
          <a:ln w="76200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63B70-D93D-4796-7840-9A6F190F1455}"/>
              </a:ext>
            </a:extLst>
          </p:cNvPr>
          <p:cNvCxnSpPr>
            <a:cxnSpLocks/>
          </p:cNvCxnSpPr>
          <p:nvPr userDrawn="1"/>
        </p:nvCxnSpPr>
        <p:spPr>
          <a:xfrm>
            <a:off x="581891" y="6054437"/>
            <a:ext cx="11222182" cy="0"/>
          </a:xfrm>
          <a:prstGeom prst="line">
            <a:avLst/>
          </a:prstGeom>
          <a:ln w="9525">
            <a:solidFill>
              <a:srgbClr val="012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Footer Placeholder 4">
            <a:extLst>
              <a:ext uri="{FF2B5EF4-FFF2-40B4-BE49-F238E27FC236}">
                <a16:creationId xmlns:a16="http://schemas.microsoft.com/office/drawing/2014/main" id="{5A8F8563-103A-6D50-F485-F78013D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1" y="6213506"/>
            <a:ext cx="935824" cy="365125"/>
          </a:xfrm>
        </p:spPr>
        <p:txBody>
          <a:bodyPr/>
          <a:lstStyle>
            <a:lvl1pPr algn="r">
              <a:defRPr>
                <a:solidFill>
                  <a:srgbClr val="012041"/>
                </a:solidFill>
                <a:latin typeface="Montserrat" pitchFamily="2" charset="77"/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D839CF-7B6F-4F4A-61BD-78A71854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247" y="6213504"/>
            <a:ext cx="935825" cy="365125"/>
          </a:xfrm>
        </p:spPr>
        <p:txBody>
          <a:bodyPr/>
          <a:lstStyle>
            <a:lvl1pPr algn="l">
              <a:defRPr b="0" i="0">
                <a:latin typeface="Montserrat" pitchFamily="2" charset="77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A0063A9-5A86-F395-B72A-B89FF8B76D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8163" y="6213476"/>
            <a:ext cx="4287837" cy="37867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01204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Scholarship Guide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8F5EFA-D610-83DA-39D5-0BF97372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2397224"/>
            <a:ext cx="6599751" cy="61337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F04D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969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703" r:id="rId3"/>
    <p:sldLayoutId id="2147483704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666" r:id="rId10"/>
    <p:sldLayoutId id="2147483667" r:id="rId11"/>
    <p:sldLayoutId id="2147483712" r:id="rId12"/>
    <p:sldLayoutId id="2147483713" r:id="rId13"/>
    <p:sldLayoutId id="2147483691" r:id="rId14"/>
    <p:sldLayoutId id="2147483695" r:id="rId15"/>
    <p:sldLayoutId id="2147483699" r:id="rId16"/>
    <p:sldLayoutId id="2147483700" r:id="rId17"/>
    <p:sldLayoutId id="2147483701" r:id="rId18"/>
    <p:sldLayoutId id="2147483674" r:id="rId19"/>
    <p:sldLayoutId id="2147483688" r:id="rId20"/>
    <p:sldLayoutId id="2147483670" r:id="rId21"/>
    <p:sldLayoutId id="2147483687" r:id="rId22"/>
    <p:sldLayoutId id="2147483677" r:id="rId23"/>
    <p:sldLayoutId id="2147483692" r:id="rId24"/>
    <p:sldLayoutId id="2147483671" r:id="rId25"/>
    <p:sldLayoutId id="2147483669" r:id="rId26"/>
    <p:sldLayoutId id="2147483689" r:id="rId27"/>
    <p:sldLayoutId id="2147483708" r:id="rId28"/>
    <p:sldLayoutId id="2147483668" r:id="rId29"/>
    <p:sldLayoutId id="2147483709" r:id="rId30"/>
    <p:sldLayoutId id="2147483710" r:id="rId31"/>
    <p:sldLayoutId id="2147483711" r:id="rId32"/>
    <p:sldLayoutId id="2147483653" r:id="rId33"/>
    <p:sldLayoutId id="2147483672" r:id="rId34"/>
    <p:sldLayoutId id="2147483652" r:id="rId35"/>
    <p:sldLayoutId id="2147483656" r:id="rId36"/>
    <p:sldLayoutId id="2147483714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5517" TargetMode="External"/><Relationship Id="rId2" Type="http://schemas.openxmlformats.org/officeDocument/2006/relationships/image" Target="../media/image36.jpg!s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together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elp.tamu.edu/browse/disaster-recovery-information/cleaning-flood-damaged-hom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6201C1-1C92-4052-ACD3-B932B3CCD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597" y="2615061"/>
            <a:ext cx="8931748" cy="1551694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All Kinds of Insurance </a:t>
            </a:r>
            <a:b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&amp;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065F2-DB87-4715-BFD2-23A7BA79E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8" y="1846506"/>
            <a:ext cx="6599751" cy="613370"/>
          </a:xfrm>
        </p:spPr>
        <p:txBody>
          <a:bodyPr/>
          <a:lstStyle/>
          <a:p>
            <a:r>
              <a:rPr lang="en-US" dirty="0"/>
              <a:t>Invest Insurance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E62E-FA2D-4903-AC72-3C8793D23C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BB69FC2-C3B2-D19F-E0D0-8E8A1F67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5328783-700D-3E99-74B1-751E135898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939FCC0-57A1-863F-B8BC-6C3054013CCA}"/>
              </a:ext>
            </a:extLst>
          </p:cNvPr>
          <p:cNvSpPr txBox="1">
            <a:spLocks/>
          </p:cNvSpPr>
          <p:nvPr/>
        </p:nvSpPr>
        <p:spPr>
          <a:xfrm>
            <a:off x="941832" y="4133939"/>
            <a:ext cx="192024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1204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Sales &amp; Marketing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83ECD9E2-36A1-42E0-B796-E0DF1A5BCE4F}"/>
              </a:ext>
            </a:extLst>
          </p:cNvPr>
          <p:cNvSpPr txBox="1">
            <a:spLocks/>
          </p:cNvSpPr>
          <p:nvPr/>
        </p:nvSpPr>
        <p:spPr>
          <a:xfrm>
            <a:off x="847482" y="4381978"/>
            <a:ext cx="2108939" cy="459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Insurance Agent/Producer</a:t>
            </a:r>
          </a:p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9EC54ADF-CA09-2559-B4C3-156A668CF71A}"/>
              </a:ext>
            </a:extLst>
          </p:cNvPr>
          <p:cNvSpPr txBox="1">
            <a:spLocks/>
          </p:cNvSpPr>
          <p:nvPr/>
        </p:nvSpPr>
        <p:spPr>
          <a:xfrm>
            <a:off x="3739896" y="4137934"/>
            <a:ext cx="1920240" cy="22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latin typeface="Montserrat SemiBold" pitchFamily="2" charset="77"/>
              </a:rPr>
              <a:t>Customer Service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A8226AEE-33D8-15AD-24D4-65ED2CF3FA0B}"/>
              </a:ext>
            </a:extLst>
          </p:cNvPr>
          <p:cNvSpPr txBox="1">
            <a:spLocks/>
          </p:cNvSpPr>
          <p:nvPr/>
        </p:nvSpPr>
        <p:spPr>
          <a:xfrm>
            <a:off x="3739896" y="4386015"/>
            <a:ext cx="1920240" cy="224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Account Executive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86B0A00D-7DD9-746D-0904-88E5CE6CC2B7}"/>
              </a:ext>
            </a:extLst>
          </p:cNvPr>
          <p:cNvSpPr txBox="1">
            <a:spLocks/>
          </p:cNvSpPr>
          <p:nvPr/>
        </p:nvSpPr>
        <p:spPr>
          <a:xfrm>
            <a:off x="6537960" y="4137934"/>
            <a:ext cx="1920240" cy="22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latin typeface="Montserrat SemiBold" pitchFamily="2" charset="77"/>
              </a:rPr>
              <a:t>Analytics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EC3C8F85-C4A9-C257-F406-A3E5532DD2AA}"/>
              </a:ext>
            </a:extLst>
          </p:cNvPr>
          <p:cNvSpPr txBox="1">
            <a:spLocks/>
          </p:cNvSpPr>
          <p:nvPr/>
        </p:nvSpPr>
        <p:spPr>
          <a:xfrm>
            <a:off x="6537960" y="4386014"/>
            <a:ext cx="1920240" cy="224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Actuary/Analyst</a:t>
            </a: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AA4E4F32-6D42-7AFB-241B-B73FD902A81F}"/>
              </a:ext>
            </a:extLst>
          </p:cNvPr>
          <p:cNvSpPr txBox="1">
            <a:spLocks/>
          </p:cNvSpPr>
          <p:nvPr/>
        </p:nvSpPr>
        <p:spPr>
          <a:xfrm>
            <a:off x="9336024" y="4137934"/>
            <a:ext cx="1920240" cy="22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latin typeface="Montserrat SemiBold" pitchFamily="2" charset="77"/>
              </a:rPr>
              <a:t>Finance</a:t>
            </a: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8531DBB-D0B6-36B6-3910-C8F990729524}"/>
              </a:ext>
            </a:extLst>
          </p:cNvPr>
          <p:cNvSpPr txBox="1">
            <a:spLocks/>
          </p:cNvSpPr>
          <p:nvPr/>
        </p:nvSpPr>
        <p:spPr>
          <a:xfrm>
            <a:off x="9336024" y="4386015"/>
            <a:ext cx="1920240" cy="224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Finance Professional</a:t>
            </a:r>
          </a:p>
          <a:p>
            <a:pPr marL="0" indent="0" algn="ctr">
              <a:buNone/>
            </a:pPr>
            <a:endParaRPr lang="en-US" sz="1200" dirty="0"/>
          </a:p>
        </p:txBody>
      </p:sp>
      <p:pic>
        <p:nvPicPr>
          <p:cNvPr id="57" name="Picture Placeholder 35" descr="Person on busy street">
            <a:extLst>
              <a:ext uri="{FF2B5EF4-FFF2-40B4-BE49-F238E27FC236}">
                <a16:creationId xmlns:a16="http://schemas.microsoft.com/office/drawing/2014/main" id="{2B80AFF2-9505-71E3-53A9-7128217A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15" r="7415"/>
          <a:stretch/>
        </p:blipFill>
        <p:spPr>
          <a:xfrm>
            <a:off x="1056132" y="2604028"/>
            <a:ext cx="1691640" cy="1325880"/>
          </a:xfrm>
          <a:prstGeom prst="rect">
            <a:avLst/>
          </a:prstGeom>
        </p:spPr>
      </p:pic>
      <p:pic>
        <p:nvPicPr>
          <p:cNvPr id="58" name="Picture Placeholder 37" descr="Spreadsheet and calculator">
            <a:extLst>
              <a:ext uri="{FF2B5EF4-FFF2-40B4-BE49-F238E27FC236}">
                <a16:creationId xmlns:a16="http://schemas.microsoft.com/office/drawing/2014/main" id="{8804BECB-4C6A-9D1B-8C77-E0593ECC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71" r="7471"/>
          <a:stretch/>
        </p:blipFill>
        <p:spPr>
          <a:xfrm>
            <a:off x="3854455" y="2604028"/>
            <a:ext cx="1691640" cy="1325880"/>
          </a:xfrm>
          <a:prstGeom prst="rect">
            <a:avLst/>
          </a:prstGeom>
        </p:spPr>
      </p:pic>
      <p:pic>
        <p:nvPicPr>
          <p:cNvPr id="59" name="Picture Placeholder 39" descr="Two colleagues planning on board with sticky notes">
            <a:extLst>
              <a:ext uri="{FF2B5EF4-FFF2-40B4-BE49-F238E27FC236}">
                <a16:creationId xmlns:a16="http://schemas.microsoft.com/office/drawing/2014/main" id="{98511047-A823-56A4-A1F3-0C5882FC9C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50" r="7450"/>
          <a:stretch/>
        </p:blipFill>
        <p:spPr>
          <a:xfrm>
            <a:off x="6652778" y="2604028"/>
            <a:ext cx="1691640" cy="1325880"/>
          </a:xfrm>
          <a:prstGeom prst="rect">
            <a:avLst/>
          </a:prstGeom>
        </p:spPr>
      </p:pic>
      <p:pic>
        <p:nvPicPr>
          <p:cNvPr id="60" name="Picture Placeholder 41" descr="Businessperson on a computer">
            <a:extLst>
              <a:ext uri="{FF2B5EF4-FFF2-40B4-BE49-F238E27FC236}">
                <a16:creationId xmlns:a16="http://schemas.microsoft.com/office/drawing/2014/main" id="{6645F303-B322-DE79-CA68-76591483B0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116" r="14116"/>
          <a:stretch/>
        </p:blipFill>
        <p:spPr>
          <a:xfrm>
            <a:off x="9451102" y="2604028"/>
            <a:ext cx="1691640" cy="132588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19E4CA27-1E1F-63E9-54AB-58F7BD196F7A}"/>
              </a:ext>
            </a:extLst>
          </p:cNvPr>
          <p:cNvSpPr/>
          <p:nvPr/>
        </p:nvSpPr>
        <p:spPr>
          <a:xfrm>
            <a:off x="941832" y="2435192"/>
            <a:ext cx="1920240" cy="1607419"/>
          </a:xfrm>
          <a:prstGeom prst="rect">
            <a:avLst/>
          </a:prstGeom>
          <a:noFill/>
          <a:ln w="28575">
            <a:solidFill>
              <a:srgbClr val="0120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51E5A17-3D96-FF9E-1845-9A6A439F194B}"/>
              </a:ext>
            </a:extLst>
          </p:cNvPr>
          <p:cNvSpPr/>
          <p:nvPr/>
        </p:nvSpPr>
        <p:spPr>
          <a:xfrm>
            <a:off x="3739896" y="2435192"/>
            <a:ext cx="1920240" cy="1607419"/>
          </a:xfrm>
          <a:prstGeom prst="rect">
            <a:avLst/>
          </a:prstGeom>
          <a:noFill/>
          <a:ln w="28575">
            <a:solidFill>
              <a:srgbClr val="0120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30E792E-5D00-31CC-C5D5-8E7763EAF0B8}"/>
              </a:ext>
            </a:extLst>
          </p:cNvPr>
          <p:cNvSpPr/>
          <p:nvPr/>
        </p:nvSpPr>
        <p:spPr>
          <a:xfrm>
            <a:off x="6531866" y="2435192"/>
            <a:ext cx="1920240" cy="1607419"/>
          </a:xfrm>
          <a:prstGeom prst="rect">
            <a:avLst/>
          </a:prstGeom>
          <a:noFill/>
          <a:ln w="28575">
            <a:solidFill>
              <a:srgbClr val="0120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A31E36-6C12-E608-5979-1F5E30046DFC}"/>
              </a:ext>
            </a:extLst>
          </p:cNvPr>
          <p:cNvSpPr/>
          <p:nvPr/>
        </p:nvSpPr>
        <p:spPr>
          <a:xfrm>
            <a:off x="9323836" y="2463258"/>
            <a:ext cx="1920240" cy="1607419"/>
          </a:xfrm>
          <a:prstGeom prst="rect">
            <a:avLst/>
          </a:prstGeom>
          <a:noFill/>
          <a:ln w="28575">
            <a:solidFill>
              <a:srgbClr val="0120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5">
            <a:extLst>
              <a:ext uri="{FF2B5EF4-FFF2-40B4-BE49-F238E27FC236}">
                <a16:creationId xmlns:a16="http://schemas.microsoft.com/office/drawing/2014/main" id="{C45C876A-A78A-E145-DA89-009A74ADF432}"/>
              </a:ext>
            </a:extLst>
          </p:cNvPr>
          <p:cNvSpPr txBox="1">
            <a:spLocks/>
          </p:cNvSpPr>
          <p:nvPr/>
        </p:nvSpPr>
        <p:spPr>
          <a:xfrm>
            <a:off x="847482" y="986437"/>
            <a:ext cx="10515600" cy="6116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More Career Choices in </a:t>
            </a:r>
            <a:r>
              <a:rPr lang="en-US" dirty="0">
                <a:solidFill>
                  <a:srgbClr val="6098D1"/>
                </a:solidFill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73729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354" y="447907"/>
            <a:ext cx="6866854" cy="871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12041"/>
                </a:solidFill>
              </a:rPr>
              <a:t>Technology in Insurance</a:t>
            </a:r>
            <a:br>
              <a:rPr lang="en-US" sz="2400" dirty="0">
                <a:solidFill>
                  <a:srgbClr val="012041"/>
                </a:solidFill>
              </a:rPr>
            </a:br>
            <a:r>
              <a:rPr lang="en-US" sz="2400" dirty="0">
                <a:solidFill>
                  <a:srgbClr val="6098D1"/>
                </a:solidFill>
              </a:rPr>
              <a:t>Cyber Security Analyst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B34CDB-E19B-983A-F55A-035C532E84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1354" y="1451718"/>
            <a:ext cx="6866854" cy="438637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A wide variety of duties in the IT department to challenge you.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Monitor all company networks to see if there are any breaches, and if there are, you’ll investigate them.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Install the latest firewalls and data encryption software and do updates to protect sensitive company information.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Provide reports on any security breaches.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Conduct fake cyber attacks to see how secure networks really are.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Research, recommend, and implement new security practices.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Conduct informative security training for staff when needed.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Pleasant working office environment and the ability to also work from home.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A good-paying job within five years of education and work experience.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2041"/>
                </a:solidFill>
                <a:effectLst/>
                <a:latin typeface="Monserrat"/>
              </a:rPr>
              <a:t>Excellent salary and positive job outlook.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ABD217-38F6-6EBE-A70B-533109C2A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876" y="1096991"/>
            <a:ext cx="2217899" cy="822960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Insurance 101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EDC83A2-420B-CC23-A39F-A152CD609F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924" y="669327"/>
            <a:ext cx="2217899" cy="428755"/>
          </a:xfrm>
        </p:spPr>
        <p:txBody>
          <a:bodyPr/>
          <a:lstStyle/>
          <a:p>
            <a:r>
              <a:rPr lang="en-US" dirty="0"/>
              <a:t>Invest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BA0F42F-C943-B3AF-D3BF-9E9F0212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Content Placeholder 19" descr="A stack of books">
            <a:extLst>
              <a:ext uri="{FF2B5EF4-FFF2-40B4-BE49-F238E27FC236}">
                <a16:creationId xmlns:a16="http://schemas.microsoft.com/office/drawing/2014/main" id="{242733E2-A7F9-D900-A0A6-D61BBEDC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7300" y="2947817"/>
            <a:ext cx="3448249" cy="3448249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308E37AB-5F75-6F1D-6680-5ADAD75DC4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98254" y="6227026"/>
            <a:ext cx="2897746" cy="365126"/>
          </a:xfrm>
        </p:spPr>
        <p:txBody>
          <a:bodyPr/>
          <a:lstStyle/>
          <a:p>
            <a:r>
              <a:rPr lang="en-US" dirty="0" err="1"/>
              <a:t>Investprogram.org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9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E9E5A-247D-1261-CC15-E8224DA4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04F7CB2-42C3-DC38-BD76-32D737A367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98254" y="6227026"/>
            <a:ext cx="2897746" cy="365126"/>
          </a:xfrm>
        </p:spPr>
        <p:txBody>
          <a:bodyPr/>
          <a:lstStyle/>
          <a:p>
            <a:r>
              <a:rPr lang="en-US" dirty="0" err="1"/>
              <a:t>Investprogram.org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D99267-D43E-57CB-89D7-1FD80036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354" y="586154"/>
            <a:ext cx="6866854" cy="7385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2400" dirty="0">
                <a:solidFill>
                  <a:srgbClr val="012041"/>
                </a:solidFill>
              </a:rPr>
            </a:br>
            <a:br>
              <a:rPr lang="en-US" sz="2400" dirty="0">
                <a:solidFill>
                  <a:srgbClr val="012041"/>
                </a:solidFill>
              </a:rPr>
            </a:br>
            <a:r>
              <a:rPr lang="en-US" sz="2400" dirty="0">
                <a:solidFill>
                  <a:srgbClr val="012041"/>
                </a:solidFill>
              </a:rPr>
              <a:t>10 Reasons Why an Insurance Career is Great 4 Young People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E79C4FE-B953-DD76-1F1E-FF4FA07DE364}"/>
              </a:ext>
            </a:extLst>
          </p:cNvPr>
          <p:cNvSpPr txBox="1">
            <a:spLocks/>
          </p:cNvSpPr>
          <p:nvPr/>
        </p:nvSpPr>
        <p:spPr>
          <a:xfrm>
            <a:off x="4091354" y="1638448"/>
            <a:ext cx="6866854" cy="3930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1204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There’s a job for your skills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Insurance careers are sustainable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Career advancement provides opportunities to learn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Diversity is welcome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Teamwork is unavoidable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The work is not boring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You will shape what insurance looks like for years to come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Insurance offers a flexible work schedule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You’ll make a difference toward the common good.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Clr>
                <a:srgbClr val="6098D1"/>
              </a:buClr>
              <a:buFont typeface="+mj-lt"/>
              <a:buAutoNum type="arabicPeriod"/>
            </a:pPr>
            <a:r>
              <a:rPr lang="en-US" sz="1800"/>
              <a:t>Insurance is everywhere</a:t>
            </a:r>
            <a:endParaRPr lang="en-US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2FEE3F-DFD9-000F-2B3D-C08FED20C0CA}"/>
              </a:ext>
            </a:extLst>
          </p:cNvPr>
          <p:cNvSpPr txBox="1">
            <a:spLocks/>
          </p:cNvSpPr>
          <p:nvPr/>
        </p:nvSpPr>
        <p:spPr>
          <a:xfrm>
            <a:off x="357876" y="1096990"/>
            <a:ext cx="2314986" cy="91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All Kinds of Insurance </a:t>
            </a:r>
            <a:b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&amp; Opportunities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480C0EC-6A09-1AF2-AF29-F941409C31BC}"/>
              </a:ext>
            </a:extLst>
          </p:cNvPr>
          <p:cNvSpPr txBox="1">
            <a:spLocks/>
          </p:cNvSpPr>
          <p:nvPr/>
        </p:nvSpPr>
        <p:spPr>
          <a:xfrm>
            <a:off x="360924" y="669327"/>
            <a:ext cx="2217899" cy="428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Invest</a:t>
            </a:r>
            <a:endParaRPr lang="en-US" dirty="0"/>
          </a:p>
        </p:txBody>
      </p:sp>
      <p:pic>
        <p:nvPicPr>
          <p:cNvPr id="15" name="Content Placeholder 19" descr="A stack of books">
            <a:extLst>
              <a:ext uri="{FF2B5EF4-FFF2-40B4-BE49-F238E27FC236}">
                <a16:creationId xmlns:a16="http://schemas.microsoft.com/office/drawing/2014/main" id="{11018B9D-27DD-4940-8A49-9163F3EC1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7300" y="2947817"/>
            <a:ext cx="3448249" cy="34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1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9C24-31CC-DE92-DA8B-E4CD9870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8" y="3503475"/>
            <a:ext cx="4735883" cy="7499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effectLst/>
                <a:latin typeface="Helvetica" pitchFamily="2" charset="0"/>
              </a:rPr>
              <a:t>What a Career in </a:t>
            </a:r>
            <a:br>
              <a:rPr lang="en-US" b="1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en-US" b="1" dirty="0">
                <a:solidFill>
                  <a:srgbClr val="FFFFFF"/>
                </a:solidFill>
                <a:effectLst/>
                <a:latin typeface="Helvetica" pitchFamily="2" charset="0"/>
              </a:rPr>
              <a:t>Insurance Offers</a:t>
            </a:r>
            <a:endParaRPr lang="en-US" dirty="0">
              <a:solidFill>
                <a:srgbClr val="6098D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D200A-C07D-2FDC-4EC1-8EDD17BF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D7F6E-4FB8-E839-F3A3-24C60F952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6058" y="279368"/>
            <a:ext cx="4735883" cy="561733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Variety</a:t>
            </a:r>
            <a:r>
              <a:rPr lang="en-US" dirty="0"/>
              <a:t>: the work is as varied as the customers’ needs. Every day presents unique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Advancement:</a:t>
            </a:r>
            <a:r>
              <a:rPr lang="en-US" dirty="0"/>
              <a:t> potential for growth, professionally and personally, are endless.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Challenge: </a:t>
            </a:r>
            <a:r>
              <a:rPr lang="en-US" dirty="0"/>
              <a:t>make a difference by solving problems and helping others in their time of loss. Every day presents a new opportunity and a new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Lifelong Learning: </a:t>
            </a:r>
            <a:r>
              <a:rPr lang="en-US" dirty="0"/>
              <a:t>learn on the job and receive the training you need to reach your earning potential in a high-performance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Stability: </a:t>
            </a:r>
            <a:r>
              <a:rPr lang="en-US" dirty="0"/>
              <a:t>insurance is a multi-billion-dollar industry with a long history of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Community: </a:t>
            </a:r>
            <a:r>
              <a:rPr lang="en-US" dirty="0"/>
              <a:t>it’s a relationship-driven and a close-knit family of professionals.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Personal Growth &amp; Satisfaction: </a:t>
            </a:r>
            <a:r>
              <a:rPr lang="en-US" dirty="0"/>
              <a:t>there’s a place for people who bring caring and commitment to their work. You can succeed professionally, while contributing something positive and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Inclusive: </a:t>
            </a:r>
            <a:r>
              <a:rPr lang="en-US" dirty="0"/>
              <a:t>the industry strives to recruit and develop the broadest possible array of backgrounds from a diverse workforce.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29B0A-C1B3-827B-43B4-05049CF2DD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1889" y="4253383"/>
            <a:ext cx="4735883" cy="1817287"/>
          </a:xfrm>
        </p:spPr>
        <p:txBody>
          <a:bodyPr/>
          <a:lstStyle/>
          <a:p>
            <a:r>
              <a:rPr lang="en-US" dirty="0"/>
              <a:t>From analytics to marketing and sales to information technology; from damage appraisal and investigation to customer service to human resources and finance to risk management—there's a place for you in insurance. It’s part of everything we do.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42EADC-A407-7F54-DBB0-265A1DB18B1D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059" y="378123"/>
            <a:ext cx="3978564" cy="2874037"/>
          </a:xfrm>
          <a:prstGeom prst="rect">
            <a:avLst/>
          </a:prstGeom>
          <a:ln w="190500" cap="sq">
            <a:solidFill>
              <a:srgbClr val="72BF48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965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Hydrogen-powered car being fueled">
            <a:extLst>
              <a:ext uri="{FF2B5EF4-FFF2-40B4-BE49-F238E27FC236}">
                <a16:creationId xmlns:a16="http://schemas.microsoft.com/office/drawing/2014/main" id="{CE4DD09C-9E63-E3FE-8A8A-3FA4BD4250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445" r="7445"/>
          <a:stretch>
            <a:fillRect/>
          </a:stretch>
        </p:blipFill>
        <p:spPr/>
      </p:pic>
      <p:pic>
        <p:nvPicPr>
          <p:cNvPr id="38" name="Picture Placeholder 37" descr="Drone carrying a parcel among modern buildings">
            <a:extLst>
              <a:ext uri="{FF2B5EF4-FFF2-40B4-BE49-F238E27FC236}">
                <a16:creationId xmlns:a16="http://schemas.microsoft.com/office/drawing/2014/main" id="{1BAAFCE6-CA38-EFDD-D2C5-2988E340462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8969" r="8969"/>
          <a:stretch>
            <a:fillRect/>
          </a:stretch>
        </p:blipFill>
        <p:spPr/>
      </p:pic>
      <p:pic>
        <p:nvPicPr>
          <p:cNvPr id="40" name="Picture Placeholder 39" descr="CCTV camera">
            <a:extLst>
              <a:ext uri="{FF2B5EF4-FFF2-40B4-BE49-F238E27FC236}">
                <a16:creationId xmlns:a16="http://schemas.microsoft.com/office/drawing/2014/main" id="{BE6BDCBE-BE89-2250-8791-DE81CFB91A0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12498" r="12498"/>
          <a:stretch>
            <a:fillRect/>
          </a:stretch>
        </p:blipFill>
        <p:spPr/>
      </p:pic>
      <p:pic>
        <p:nvPicPr>
          <p:cNvPr id="42" name="Picture Placeholder 41" descr="Programming data on computer monitor">
            <a:extLst>
              <a:ext uri="{FF2B5EF4-FFF2-40B4-BE49-F238E27FC236}">
                <a16:creationId xmlns:a16="http://schemas.microsoft.com/office/drawing/2014/main" id="{47860013-266F-E406-1EB6-3BE7A0359B3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/>
          <a:srcRect l="7487" r="7487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37C27BA-0B12-88F4-51FA-5F9F1FF4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Innovation and Trends in Insurance Leading to New Careers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B8B859-1F37-7D20-FF24-64AE519D4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Driveless</a:t>
            </a:r>
            <a:r>
              <a:rPr lang="en-US" dirty="0"/>
              <a:t> Cars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BD4DE9-2187-098D-6EC3-61DA220E8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0F34B-AD81-385E-C3FD-842E757FDF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Drones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F29F7-866F-1908-3156-D69C09CFBC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6D2405-2531-80D2-92C2-D3F1B3F35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Remote Monitoring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65A14E-2B69-905D-AB89-1C18F0EB49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11FC3E2-F658-72F8-545C-C28775E1A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Cyber Risk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B524AE-6148-3D53-E1B9-C110613E0A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91DE2A-E24A-CDC9-576C-C1423CE7D4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Usage based Insurance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6CF3B7-69E0-60B2-3DD7-38857B6C97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C9C372-4A7F-069D-D9BC-0C64426714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Telemedicine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628637-9F0A-9AE8-2DCA-742C64899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015E28-DD6D-7079-3A4A-45AE2FA30AB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Sharing Economy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AA7DDCC-41AA-0439-1912-8E8365ACC2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D0422AF-3D72-5855-052D-F4F9098980E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/>
              <a:t>Analaytics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0B16D9-7ED7-208A-A55E-7042E072AF1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" name="Picture Placeholder 43" descr="Scientist looking looking at a futuristic display with data">
            <a:extLst>
              <a:ext uri="{FF2B5EF4-FFF2-40B4-BE49-F238E27FC236}">
                <a16:creationId xmlns:a16="http://schemas.microsoft.com/office/drawing/2014/main" id="{7AC442DA-B30E-B203-B9D1-F6300B477873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7"/>
          <a:srcRect l="7424" r="7424"/>
          <a:stretch>
            <a:fillRect/>
          </a:stretch>
        </p:blipFill>
        <p:spPr/>
      </p:pic>
      <p:pic>
        <p:nvPicPr>
          <p:cNvPr id="46" name="Picture Placeholder 45" descr="Telemedicine visit">
            <a:extLst>
              <a:ext uri="{FF2B5EF4-FFF2-40B4-BE49-F238E27FC236}">
                <a16:creationId xmlns:a16="http://schemas.microsoft.com/office/drawing/2014/main" id="{9EBB4533-D141-4222-6376-593075A3BAF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/>
          <a:srcRect l="7439" r="7439"/>
          <a:stretch>
            <a:fillRect/>
          </a:stretch>
        </p:blipFill>
        <p:spPr/>
      </p:pic>
      <p:pic>
        <p:nvPicPr>
          <p:cNvPr id="48" name="Picture Placeholder 47" descr="Web of wires connecting pins">
            <a:extLst>
              <a:ext uri="{FF2B5EF4-FFF2-40B4-BE49-F238E27FC236}">
                <a16:creationId xmlns:a16="http://schemas.microsoft.com/office/drawing/2014/main" id="{48321A94-2417-BA36-4762-A8FC641AD1D1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9"/>
          <a:srcRect l="7424" r="7424"/>
          <a:stretch>
            <a:fillRect/>
          </a:stretch>
        </p:blipFill>
        <p:spPr/>
      </p:pic>
      <p:pic>
        <p:nvPicPr>
          <p:cNvPr id="50" name="Picture Placeholder 49" descr="Graph">
            <a:extLst>
              <a:ext uri="{FF2B5EF4-FFF2-40B4-BE49-F238E27FC236}">
                <a16:creationId xmlns:a16="http://schemas.microsoft.com/office/drawing/2014/main" id="{C8F149AD-7819-3098-2A50-9ADF8AB7842D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10"/>
          <a:srcRect l="10105" r="10105"/>
          <a:stretch>
            <a:fillRect/>
          </a:stretch>
        </p:blipFill>
        <p:spPr/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DA259E0-266F-E5AF-1852-932B513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8DA64F0-FD6C-2677-0170-2C4A9EA10C4D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Great Careers to Consider</a:t>
            </a:r>
            <a:endParaRPr lang="en-US" dirty="0"/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2054CC45-DF2D-32FE-490A-CC2C8858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5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8E01F-3A24-F33D-D8ED-49FEA46B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11BF0B-97A7-DB2A-9D3A-5B7AC79D999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err="1"/>
              <a:t>Investprogram.org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818404-7394-D2F3-59A3-A32545CA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354" y="527262"/>
            <a:ext cx="6866854" cy="56972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12041"/>
                </a:solidFill>
                <a:effectLst/>
              </a:rPr>
              <a:t>TELEMATICS </a:t>
            </a:r>
            <a:endParaRPr lang="en-US" sz="2800" dirty="0">
              <a:solidFill>
                <a:srgbClr val="012041"/>
              </a:solidFill>
              <a:effectLst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FC94E7C-365F-4324-CE3D-66A04E2DA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1354" y="1234295"/>
            <a:ext cx="6866854" cy="438940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 term that combines telecommunications and informatics.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Onboard communications services in cars, trucks and buses through GPS receivers or apps.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 use of telematics in auto insurance soaring, and nearly 50% of the world’s vehicles expected to be using telematics by 2030.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It helps insurers more accurately estimate accident damages and reduce fraud by enabling them to analyze the driving data (such as hard braking, speed and time) during an accident.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Data collected by telematics can also speed up the claims process, automatically process repair bookings, and even support breakdown recovery.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Telematics also allow fleets of trucks determine the most efficient routes, saving them costs related to personnel, gas and maintenance.</a:t>
            </a:r>
          </a:p>
        </p:txBody>
      </p:sp>
      <p:pic>
        <p:nvPicPr>
          <p:cNvPr id="15" name="Content Placeholder 19" descr="A stack of books">
            <a:extLst>
              <a:ext uri="{FF2B5EF4-FFF2-40B4-BE49-F238E27FC236}">
                <a16:creationId xmlns:a16="http://schemas.microsoft.com/office/drawing/2014/main" id="{282AE30C-FC62-DED3-FE4A-701625EA8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7300" y="2947817"/>
            <a:ext cx="3448249" cy="3448249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EA34AEA-1D07-0354-B55E-BE0D189C4CB5}"/>
              </a:ext>
            </a:extLst>
          </p:cNvPr>
          <p:cNvSpPr txBox="1">
            <a:spLocks/>
          </p:cNvSpPr>
          <p:nvPr/>
        </p:nvSpPr>
        <p:spPr>
          <a:xfrm>
            <a:off x="357876" y="1096990"/>
            <a:ext cx="2314986" cy="91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All Kinds of Insurance </a:t>
            </a:r>
            <a:b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&amp; Opportunities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90B0D3A-B12F-E254-A2D8-FA8D773D7068}"/>
              </a:ext>
            </a:extLst>
          </p:cNvPr>
          <p:cNvSpPr txBox="1">
            <a:spLocks/>
          </p:cNvSpPr>
          <p:nvPr/>
        </p:nvSpPr>
        <p:spPr>
          <a:xfrm>
            <a:off x="360924" y="669327"/>
            <a:ext cx="2217899" cy="428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Invest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6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B9862-0914-36A6-E9BF-63D6F846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0DCEC4-058D-683C-63CD-33EFE9A4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354" y="0"/>
            <a:ext cx="6866854" cy="7221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12041"/>
                </a:solidFill>
              </a:rPr>
              <a:t>Artificial Intelligence (AI)/Chatbots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D9D1C3C-4993-F450-1EF7-6187CD00AA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1354" y="855785"/>
            <a:ext cx="6866854" cy="512298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Like Siri for brands, chatbots are quickly rising as a new "voice" in consumer communications. These chatty computer programs respond to texts or digital chats.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Insurance firms can organize distribution, claims, and customer support directly into a messaging app that supports millions of users and messages every day.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Provides users an easy way to get the information they need.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Can help an insurance customer register a loss, schedule a survey, provide loss prevention recommendations, arrange emergency assistance during accidents, and even offer disaster assistance.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Since chatbots are basically virtual robots they never get tired and continue to obey your command.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Can simultaneously have conversations with hundreds of people.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Insurers want to use chatbot technology to supplement their call centers and self-service portals.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Chatbots are a low-cost modern channel for consumer interaction.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Clr>
                <a:srgbClr val="012041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6" name="Content Placeholder 19" descr="A stack of books">
            <a:extLst>
              <a:ext uri="{FF2B5EF4-FFF2-40B4-BE49-F238E27FC236}">
                <a16:creationId xmlns:a16="http://schemas.microsoft.com/office/drawing/2014/main" id="{7FBD42E6-F63D-535D-26A6-CF794CAEA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7300" y="2947817"/>
            <a:ext cx="3448249" cy="344824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B4EDDF8-027E-6462-EBAD-E0A74EA7D84E}"/>
              </a:ext>
            </a:extLst>
          </p:cNvPr>
          <p:cNvSpPr txBox="1">
            <a:spLocks/>
          </p:cNvSpPr>
          <p:nvPr/>
        </p:nvSpPr>
        <p:spPr>
          <a:xfrm>
            <a:off x="357876" y="1096990"/>
            <a:ext cx="2314986" cy="91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All Kinds of Insurance </a:t>
            </a:r>
            <a:b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&amp; Opportunities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5D9DA0-612E-88BB-1614-257FFA0BB214}"/>
              </a:ext>
            </a:extLst>
          </p:cNvPr>
          <p:cNvSpPr txBox="1">
            <a:spLocks/>
          </p:cNvSpPr>
          <p:nvPr/>
        </p:nvSpPr>
        <p:spPr>
          <a:xfrm>
            <a:off x="360924" y="669327"/>
            <a:ext cx="2217899" cy="428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213D15A-3DCB-F621-0EA0-3B5F8931FB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98254" y="6227026"/>
            <a:ext cx="2897746" cy="365126"/>
          </a:xfrm>
        </p:spPr>
        <p:txBody>
          <a:bodyPr/>
          <a:lstStyle/>
          <a:p>
            <a:r>
              <a:rPr lang="en-US" dirty="0" err="1"/>
              <a:t>Investprogram.org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9EF6-24E0-1DD4-008D-C99869CA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21204"/>
            <a:ext cx="4735883" cy="805381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What is </a:t>
            </a:r>
            <a:r>
              <a:rPr lang="en-US" sz="2000" dirty="0" err="1">
                <a:effectLst/>
              </a:rPr>
              <a:t>InsurTech</a:t>
            </a:r>
            <a:r>
              <a:rPr lang="en-US" sz="2000" dirty="0">
                <a:effectLst/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0C5F1-08C2-7F90-B1B5-AA20F480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A5E80-868C-F042-10AF-2D42DAC6A81F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en-US" dirty="0"/>
              <a:t>Great Careers to Consider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BD7E1-7F94-7370-345A-D439C5E7E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79666"/>
            <a:ext cx="4735883" cy="1269749"/>
          </a:xfrm>
        </p:spPr>
        <p:txBody>
          <a:bodyPr>
            <a:normAutofit fontScale="925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A movement to transform the insurance industry with new technology to improve customer experience, simplify policy management, and increase competition.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B9E24A-315D-61C4-0072-855D843012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34197" y="1467801"/>
            <a:ext cx="4735883" cy="3922397"/>
          </a:xfrm>
        </p:spPr>
        <p:txBody>
          <a:bodyPr>
            <a:norm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In-car monitoring devices.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Wearable activity trackers.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Customer-facing apps.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SaaS platforms that manage insurance coverage and payment.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>
                <a:effectLst/>
              </a:rPr>
              <a:t>In the small business insurance world, </a:t>
            </a:r>
            <a:r>
              <a:rPr lang="en-US" sz="1800" dirty="0" err="1">
                <a:effectLst/>
              </a:rPr>
              <a:t>InsurTech</a:t>
            </a:r>
            <a:r>
              <a:rPr lang="en-US" sz="1800" dirty="0">
                <a:effectLst/>
              </a:rPr>
              <a:t> is working behind the scenes to increase the options business owners have, keep costs low, and speed the delivery of insurance coverage.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1" dirty="0"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800" b="1" dirty="0">
                <a:solidFill>
                  <a:srgbClr val="6098D1"/>
                </a:solidFill>
                <a:effectLst/>
              </a:rPr>
              <a:t>Insurance</a:t>
            </a:r>
            <a:r>
              <a:rPr lang="en-US" sz="1800" b="1" dirty="0">
                <a:effectLst/>
              </a:rPr>
              <a:t> + </a:t>
            </a:r>
            <a:r>
              <a:rPr lang="en-US" sz="1800" b="1" dirty="0">
                <a:solidFill>
                  <a:srgbClr val="F04D30"/>
                </a:solidFill>
                <a:effectLst/>
              </a:rPr>
              <a:t>Technology</a:t>
            </a:r>
            <a:r>
              <a:rPr lang="en-US" sz="1800" b="1" dirty="0">
                <a:effectLst/>
              </a:rPr>
              <a:t> = </a:t>
            </a:r>
            <a:r>
              <a:rPr lang="en-US" sz="1800" b="1" dirty="0">
                <a:solidFill>
                  <a:srgbClr val="72BF48"/>
                </a:solidFill>
                <a:effectLst/>
              </a:rPr>
              <a:t>#</a:t>
            </a:r>
            <a:r>
              <a:rPr lang="en-US" sz="1800" b="1" dirty="0" err="1">
                <a:solidFill>
                  <a:srgbClr val="72BF48"/>
                </a:solidFill>
                <a:effectLst/>
              </a:rPr>
              <a:t>InsurTech</a:t>
            </a:r>
            <a:endParaRPr lang="en-US" sz="1800" b="1" dirty="0">
              <a:solidFill>
                <a:srgbClr val="72BF48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07F5E4-349E-BDA9-A259-4584B6B073FA}"/>
              </a:ext>
            </a:extLst>
          </p:cNvPr>
          <p:cNvSpPr txBox="1">
            <a:spLocks/>
          </p:cNvSpPr>
          <p:nvPr/>
        </p:nvSpPr>
        <p:spPr>
          <a:xfrm>
            <a:off x="6934198" y="575851"/>
            <a:ext cx="4735883" cy="805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rgbClr val="01204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The most visible examples of </a:t>
            </a:r>
            <a:r>
              <a:rPr lang="en-US" sz="2000" b="1" dirty="0" err="1">
                <a:solidFill>
                  <a:srgbClr val="6098D1"/>
                </a:solidFill>
              </a:rPr>
              <a:t>InsurTech</a:t>
            </a:r>
            <a:endParaRPr lang="en-US" sz="2000" b="1" dirty="0">
              <a:solidFill>
                <a:srgbClr val="6098D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3D2EC3F-E58A-908E-381E-BEEAF909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</a:t>
            </a:r>
            <a:endParaRPr lang="en-US" dirty="0"/>
          </a:p>
        </p:txBody>
      </p:sp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724E5512-5884-81EC-1CAF-F6052EEF2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8198" y="2825916"/>
            <a:ext cx="3902270" cy="2863291"/>
          </a:xfrm>
          <a:prstGeom prst="rect">
            <a:avLst/>
          </a:prstGeom>
          <a:ln w="190500" cap="sq">
            <a:solidFill>
              <a:srgbClr val="6098D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131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A457-12CC-5B34-C348-25807D34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9AA5-3F46-482F-D649-B8239EF59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3311" y="3191256"/>
            <a:ext cx="7294561" cy="1161510"/>
          </a:xfrm>
        </p:spPr>
        <p:txBody>
          <a:bodyPr>
            <a:normAutofit/>
          </a:bodyPr>
          <a:lstStyle/>
          <a:p>
            <a:r>
              <a:rPr lang="en-US" sz="2000" b="1" dirty="0"/>
              <a:t>For More Information</a:t>
            </a:r>
          </a:p>
          <a:p>
            <a:r>
              <a:rPr lang="en-US" sz="2000" b="1" dirty="0" err="1"/>
              <a:t>www.investprogram.org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C7670-BC9B-1BD9-9A7A-02A7AEA27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733" y="5817380"/>
            <a:ext cx="2314735" cy="759608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nationalinvest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7EC1D-05A1-5A0C-DC26-1BB70A8256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www.Linkedin.com</a:t>
            </a:r>
            <a:r>
              <a:rPr lang="en-US" dirty="0"/>
              <a:t>/company/</a:t>
            </a:r>
            <a:r>
              <a:rPr lang="en-US" dirty="0" err="1"/>
              <a:t>nationalinvest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FD376-4D19-E42C-9E83-C8E6A6D225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1891" y="5394745"/>
            <a:ext cx="2328577" cy="378676"/>
          </a:xfrm>
        </p:spPr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F3D9AD-79D7-9D9D-6B26-C3839B4D7CA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24AEA-180C-F271-1BA8-EEC84A4B00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Follow us!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1673925-6F98-A9B9-5839-9C2207ACC142}"/>
              </a:ext>
            </a:extLst>
          </p:cNvPr>
          <p:cNvSpPr txBox="1">
            <a:spLocks/>
          </p:cNvSpPr>
          <p:nvPr/>
        </p:nvSpPr>
        <p:spPr>
          <a:xfrm>
            <a:off x="3507128" y="5817380"/>
            <a:ext cx="2787948" cy="53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1204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nationalinvest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4ADDB9E-666C-6096-0B36-6092AF0FF74C}"/>
              </a:ext>
            </a:extLst>
          </p:cNvPr>
          <p:cNvSpPr txBox="1">
            <a:spLocks/>
          </p:cNvSpPr>
          <p:nvPr/>
        </p:nvSpPr>
        <p:spPr>
          <a:xfrm>
            <a:off x="3507128" y="5394745"/>
            <a:ext cx="2787948" cy="378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1204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Instagram</a:t>
            </a:r>
          </a:p>
        </p:txBody>
      </p:sp>
    </p:spTree>
    <p:extLst>
      <p:ext uri="{BB962C8B-B14F-4D97-AF65-F5344CB8AC3E}">
        <p14:creationId xmlns:p14="http://schemas.microsoft.com/office/powerpoint/2010/main" val="234607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37932B-8078-C1B9-EF13-432E705521D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Content Placeholder 12" descr="Vet wearing stethoscope around neck, looking at and holding dog in arms">
            <a:extLst>
              <a:ext uri="{FF2B5EF4-FFF2-40B4-BE49-F238E27FC236}">
                <a16:creationId xmlns:a16="http://schemas.microsoft.com/office/drawing/2014/main" id="{341631CF-D41E-DBB9-BFAA-044B4F0DCAC6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2"/>
          <a:stretch>
            <a:fillRect/>
          </a:stretch>
        </p:blipFill>
        <p:spPr>
          <a:xfrm>
            <a:off x="1511116" y="1483637"/>
            <a:ext cx="6132829" cy="4094656"/>
          </a:xfrm>
          <a:ln w="38100">
            <a:solidFill>
              <a:srgbClr val="6098D1"/>
            </a:solidFill>
          </a:ln>
        </p:spPr>
      </p:pic>
      <p:pic>
        <p:nvPicPr>
          <p:cNvPr id="14" name="Content Placeholder 12" descr="Girl holding small bird">
            <a:extLst>
              <a:ext uri="{FF2B5EF4-FFF2-40B4-BE49-F238E27FC236}">
                <a16:creationId xmlns:a16="http://schemas.microsoft.com/office/drawing/2014/main" id="{76F65839-0333-8AF0-0BAD-1C2409E1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36685" y="1484229"/>
            <a:ext cx="2744488" cy="1829658"/>
          </a:xfrm>
          <a:prstGeom prst="rect">
            <a:avLst/>
          </a:prstGeom>
          <a:ln w="38100">
            <a:solidFill>
              <a:srgbClr val="72BF48"/>
            </a:solidFill>
          </a:ln>
        </p:spPr>
      </p:pic>
      <p:pic>
        <p:nvPicPr>
          <p:cNvPr id="15" name="Content Placeholder 12" descr="Short-haired cat with eyes shut sitting on person’s lap, being groomed on its head with cat comb">
            <a:extLst>
              <a:ext uri="{FF2B5EF4-FFF2-40B4-BE49-F238E27FC236}">
                <a16:creationId xmlns:a16="http://schemas.microsoft.com/office/drawing/2014/main" id="{E3D0B170-B968-D324-01D9-AC2015AE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36685" y="3748635"/>
            <a:ext cx="2744487" cy="1829658"/>
          </a:xfrm>
          <a:prstGeom prst="rect">
            <a:avLst/>
          </a:prstGeom>
          <a:ln w="38100">
            <a:solidFill>
              <a:srgbClr val="F04D30"/>
            </a:solidFill>
          </a:ln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5732ABC-B38D-0FB2-4D4F-6328A52A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0" y="6213506"/>
            <a:ext cx="1498701" cy="365125"/>
          </a:xfrm>
        </p:spPr>
        <p:txBody>
          <a:bodyPr/>
          <a:lstStyle/>
          <a:p>
            <a:r>
              <a:rPr lang="en-US" dirty="0"/>
              <a:t>Invest: Insurance 101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FCD82-9232-028A-FBA2-718E4F3279CF}"/>
              </a:ext>
            </a:extLst>
          </p:cNvPr>
          <p:cNvSpPr txBox="1">
            <a:spLocks/>
          </p:cNvSpPr>
          <p:nvPr/>
        </p:nvSpPr>
        <p:spPr>
          <a:xfrm>
            <a:off x="2659525" y="415636"/>
            <a:ext cx="6866854" cy="6338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none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6098D1"/>
                </a:solidFill>
                <a:effectLst/>
              </a:rPr>
              <a:t>PET</a:t>
            </a:r>
            <a:r>
              <a:rPr lang="en-US" sz="3200" dirty="0">
                <a:solidFill>
                  <a:srgbClr val="012041"/>
                </a:solidFill>
                <a:effectLst/>
              </a:rPr>
              <a:t> Insurance</a:t>
            </a:r>
            <a:r>
              <a:rPr lang="en-US" sz="2800" dirty="0">
                <a:solidFill>
                  <a:srgbClr val="01204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32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37932B-8078-C1B9-EF13-432E705521D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41631CF-D41E-DBB9-BFAA-044B4F0DCAC6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25"/>
          <a:stretch/>
        </p:blipFill>
        <p:spPr>
          <a:xfrm>
            <a:off x="1123461" y="1492950"/>
            <a:ext cx="6866854" cy="4094063"/>
          </a:xfrm>
          <a:ln w="38100">
            <a:solidFill>
              <a:srgbClr val="6098D1"/>
            </a:solidFill>
          </a:ln>
        </p:spPr>
      </p:pic>
      <p:pic>
        <p:nvPicPr>
          <p:cNvPr id="14" name="Content Placeholder 12" descr="Fire engine in front of the station">
            <a:extLst>
              <a:ext uri="{FF2B5EF4-FFF2-40B4-BE49-F238E27FC236}">
                <a16:creationId xmlns:a16="http://schemas.microsoft.com/office/drawing/2014/main" id="{76F65839-0333-8AF0-0BAD-1C2409E198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41360" y="1484229"/>
            <a:ext cx="2735138" cy="1829658"/>
          </a:xfrm>
          <a:prstGeom prst="rect">
            <a:avLst/>
          </a:prstGeom>
          <a:ln w="38100">
            <a:solidFill>
              <a:srgbClr val="72BF48"/>
            </a:solidFill>
          </a:ln>
        </p:spPr>
      </p:pic>
      <p:pic>
        <p:nvPicPr>
          <p:cNvPr id="15" name="Content Placeholder 12" descr="Boats by town">
            <a:extLst>
              <a:ext uri="{FF2B5EF4-FFF2-40B4-BE49-F238E27FC236}">
                <a16:creationId xmlns:a16="http://schemas.microsoft.com/office/drawing/2014/main" id="{E3D0B170-B968-D324-01D9-AC2015AE36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38049" y="3748635"/>
            <a:ext cx="2741758" cy="1829658"/>
          </a:xfrm>
          <a:prstGeom prst="rect">
            <a:avLst/>
          </a:prstGeom>
          <a:ln w="38100">
            <a:solidFill>
              <a:srgbClr val="F04D30"/>
            </a:solidFill>
          </a:ln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5732ABC-B38D-0FB2-4D4F-6328A52A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0" y="6213506"/>
            <a:ext cx="1498701" cy="365125"/>
          </a:xfrm>
        </p:spPr>
        <p:txBody>
          <a:bodyPr/>
          <a:lstStyle/>
          <a:p>
            <a:r>
              <a:rPr lang="en-US" dirty="0"/>
              <a:t>Invest: Insurance 101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FCD82-9232-028A-FBA2-718E4F3279CF}"/>
              </a:ext>
            </a:extLst>
          </p:cNvPr>
          <p:cNvSpPr txBox="1">
            <a:spLocks/>
          </p:cNvSpPr>
          <p:nvPr/>
        </p:nvSpPr>
        <p:spPr>
          <a:xfrm>
            <a:off x="2659525" y="415636"/>
            <a:ext cx="6866854" cy="6338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none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6098D1"/>
                </a:solidFill>
                <a:effectLst/>
              </a:rPr>
              <a:t>FLOOD</a:t>
            </a:r>
            <a:r>
              <a:rPr lang="en-US" sz="3200" dirty="0">
                <a:solidFill>
                  <a:srgbClr val="012041"/>
                </a:solidFill>
                <a:effectLst/>
              </a:rPr>
              <a:t> Insurance</a:t>
            </a:r>
            <a:r>
              <a:rPr lang="en-US" sz="2800" dirty="0">
                <a:solidFill>
                  <a:srgbClr val="01204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4D7DC-D73D-7B16-AC77-972F62EECDA1}"/>
              </a:ext>
            </a:extLst>
          </p:cNvPr>
          <p:cNvSpPr txBox="1"/>
          <p:nvPr/>
        </p:nvSpPr>
        <p:spPr>
          <a:xfrm>
            <a:off x="1012352" y="5669427"/>
            <a:ext cx="6132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exashelp.tamu.edu/browse/disaster-recovery-information/cleaning-flood-damaged-hom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2006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37932B-8078-C1B9-EF13-432E705521D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Content Placeholder 12" descr="Padlock on computer motherboard">
            <a:extLst>
              <a:ext uri="{FF2B5EF4-FFF2-40B4-BE49-F238E27FC236}">
                <a16:creationId xmlns:a16="http://schemas.microsoft.com/office/drawing/2014/main" id="{341631CF-D41E-DBB9-BFAA-044B4F0DCAC6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2"/>
          <a:srcRect/>
          <a:stretch/>
        </p:blipFill>
        <p:spPr>
          <a:xfrm>
            <a:off x="1511116" y="1485690"/>
            <a:ext cx="6132829" cy="4090549"/>
          </a:xfrm>
          <a:ln w="38100">
            <a:solidFill>
              <a:srgbClr val="6098D1"/>
            </a:solidFill>
          </a:ln>
        </p:spPr>
      </p:pic>
      <p:pic>
        <p:nvPicPr>
          <p:cNvPr id="14" name="Content Placeholder 12" descr="A finger pointing on a tablet with green neon lights">
            <a:extLst>
              <a:ext uri="{FF2B5EF4-FFF2-40B4-BE49-F238E27FC236}">
                <a16:creationId xmlns:a16="http://schemas.microsoft.com/office/drawing/2014/main" id="{76F65839-0333-8AF0-0BAD-1C2409E1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36685" y="1484229"/>
            <a:ext cx="2744487" cy="1829658"/>
          </a:xfrm>
          <a:prstGeom prst="rect">
            <a:avLst/>
          </a:prstGeom>
          <a:ln w="38100">
            <a:solidFill>
              <a:srgbClr val="72BF48"/>
            </a:solidFill>
          </a:ln>
        </p:spPr>
      </p:pic>
      <p:pic>
        <p:nvPicPr>
          <p:cNvPr id="15" name="Content Placeholder 12" descr="Keychain on computer keyboard">
            <a:extLst>
              <a:ext uri="{FF2B5EF4-FFF2-40B4-BE49-F238E27FC236}">
                <a16:creationId xmlns:a16="http://schemas.microsoft.com/office/drawing/2014/main" id="{E3D0B170-B968-D324-01D9-AC2015AE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37756" y="3748635"/>
            <a:ext cx="2742344" cy="1829658"/>
          </a:xfrm>
          <a:prstGeom prst="rect">
            <a:avLst/>
          </a:prstGeom>
          <a:ln w="38100">
            <a:solidFill>
              <a:srgbClr val="F04D30"/>
            </a:solidFill>
          </a:ln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5732ABC-B38D-0FB2-4D4F-6328A52A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0" y="6213506"/>
            <a:ext cx="1498701" cy="365125"/>
          </a:xfrm>
        </p:spPr>
        <p:txBody>
          <a:bodyPr/>
          <a:lstStyle/>
          <a:p>
            <a:r>
              <a:rPr lang="en-US" dirty="0"/>
              <a:t>Invest: Insurance 101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FCD82-9232-028A-FBA2-718E4F3279CF}"/>
              </a:ext>
            </a:extLst>
          </p:cNvPr>
          <p:cNvSpPr txBox="1">
            <a:spLocks/>
          </p:cNvSpPr>
          <p:nvPr/>
        </p:nvSpPr>
        <p:spPr>
          <a:xfrm>
            <a:off x="2659525" y="415636"/>
            <a:ext cx="6866854" cy="6338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none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6098D1"/>
                </a:solidFill>
                <a:effectLst/>
              </a:rPr>
              <a:t>CYBER</a:t>
            </a:r>
            <a:r>
              <a:rPr lang="en-US" sz="3200" dirty="0">
                <a:solidFill>
                  <a:srgbClr val="012041"/>
                </a:solidFill>
                <a:effectLst/>
              </a:rPr>
              <a:t> Insurance</a:t>
            </a:r>
            <a:r>
              <a:rPr lang="en-US" sz="2800" dirty="0">
                <a:solidFill>
                  <a:srgbClr val="01204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83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37932B-8078-C1B9-EF13-432E705521D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Content Placeholder 12" descr="Used luggage and suitcases of various types">
            <a:extLst>
              <a:ext uri="{FF2B5EF4-FFF2-40B4-BE49-F238E27FC236}">
                <a16:creationId xmlns:a16="http://schemas.microsoft.com/office/drawing/2014/main" id="{341631CF-D41E-DBB9-BFAA-044B4F0DCAC6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2"/>
          <a:srcRect/>
          <a:stretch/>
        </p:blipFill>
        <p:spPr>
          <a:xfrm>
            <a:off x="1850498" y="1485690"/>
            <a:ext cx="5454065" cy="4090549"/>
          </a:xfrm>
          <a:ln w="38100">
            <a:solidFill>
              <a:srgbClr val="6098D1"/>
            </a:solidFill>
          </a:ln>
        </p:spPr>
      </p:pic>
      <p:pic>
        <p:nvPicPr>
          <p:cNvPr id="14" name="Content Placeholder 12" descr="People near an airplane">
            <a:extLst>
              <a:ext uri="{FF2B5EF4-FFF2-40B4-BE49-F238E27FC236}">
                <a16:creationId xmlns:a16="http://schemas.microsoft.com/office/drawing/2014/main" id="{76F65839-0333-8AF0-0BAD-1C2409E1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36685" y="1484229"/>
            <a:ext cx="2744487" cy="1829658"/>
          </a:xfrm>
          <a:prstGeom prst="rect">
            <a:avLst/>
          </a:prstGeom>
          <a:ln w="38100">
            <a:solidFill>
              <a:srgbClr val="72BF48"/>
            </a:solidFill>
          </a:ln>
        </p:spPr>
      </p:pic>
      <p:pic>
        <p:nvPicPr>
          <p:cNvPr id="15" name="Content Placeholder 12" descr="Person taking photograph">
            <a:extLst>
              <a:ext uri="{FF2B5EF4-FFF2-40B4-BE49-F238E27FC236}">
                <a16:creationId xmlns:a16="http://schemas.microsoft.com/office/drawing/2014/main" id="{E3D0B170-B968-D324-01D9-AC2015AE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37756" y="3749349"/>
            <a:ext cx="2742344" cy="1828229"/>
          </a:xfrm>
          <a:prstGeom prst="rect">
            <a:avLst/>
          </a:prstGeom>
          <a:ln w="38100">
            <a:solidFill>
              <a:srgbClr val="F04D30"/>
            </a:solidFill>
          </a:ln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5732ABC-B38D-0FB2-4D4F-6328A52A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0" y="6213506"/>
            <a:ext cx="1498701" cy="365125"/>
          </a:xfrm>
        </p:spPr>
        <p:txBody>
          <a:bodyPr/>
          <a:lstStyle/>
          <a:p>
            <a:r>
              <a:rPr lang="en-US" dirty="0"/>
              <a:t>Invest: Insurance 101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FCD82-9232-028A-FBA2-718E4F3279CF}"/>
              </a:ext>
            </a:extLst>
          </p:cNvPr>
          <p:cNvSpPr txBox="1">
            <a:spLocks/>
          </p:cNvSpPr>
          <p:nvPr/>
        </p:nvSpPr>
        <p:spPr>
          <a:xfrm>
            <a:off x="2659525" y="415636"/>
            <a:ext cx="6866854" cy="6338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none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6098D1"/>
                </a:solidFill>
                <a:effectLst/>
              </a:rPr>
              <a:t>TRAVEL</a:t>
            </a:r>
            <a:r>
              <a:rPr lang="en-US" sz="3200" dirty="0">
                <a:solidFill>
                  <a:srgbClr val="012041"/>
                </a:solidFill>
                <a:effectLst/>
              </a:rPr>
              <a:t> Insurance</a:t>
            </a:r>
            <a:r>
              <a:rPr lang="en-US" sz="2800" dirty="0">
                <a:solidFill>
                  <a:srgbClr val="01204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9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37932B-8078-C1B9-EF13-432E705521D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Content Placeholder 12" descr="Electric car being charged">
            <a:extLst>
              <a:ext uri="{FF2B5EF4-FFF2-40B4-BE49-F238E27FC236}">
                <a16:creationId xmlns:a16="http://schemas.microsoft.com/office/drawing/2014/main" id="{341631CF-D41E-DBB9-BFAA-044B4F0DCAC6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2"/>
          <a:srcRect/>
          <a:stretch/>
        </p:blipFill>
        <p:spPr>
          <a:xfrm>
            <a:off x="1507610" y="1484229"/>
            <a:ext cx="6140024" cy="4093349"/>
          </a:xfrm>
          <a:ln w="38100">
            <a:solidFill>
              <a:srgbClr val="6098D1"/>
            </a:solidFill>
          </a:ln>
        </p:spPr>
      </p:pic>
      <p:pic>
        <p:nvPicPr>
          <p:cNvPr id="14" name="Content Placeholder 12" descr="Person repairing engine">
            <a:extLst>
              <a:ext uri="{FF2B5EF4-FFF2-40B4-BE49-F238E27FC236}">
                <a16:creationId xmlns:a16="http://schemas.microsoft.com/office/drawing/2014/main" id="{76F65839-0333-8AF0-0BAD-1C2409E1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24958" y="1484229"/>
            <a:ext cx="2744487" cy="1829658"/>
          </a:xfrm>
          <a:prstGeom prst="rect">
            <a:avLst/>
          </a:prstGeom>
          <a:ln w="38100">
            <a:solidFill>
              <a:srgbClr val="72BF48"/>
            </a:solidFill>
          </a:ln>
        </p:spPr>
      </p:pic>
      <p:pic>
        <p:nvPicPr>
          <p:cNvPr id="15" name="Content Placeholder 12" descr="Close-up of fuel gauge">
            <a:extLst>
              <a:ext uri="{FF2B5EF4-FFF2-40B4-BE49-F238E27FC236}">
                <a16:creationId xmlns:a16="http://schemas.microsoft.com/office/drawing/2014/main" id="{E3D0B170-B968-D324-01D9-AC2015AE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24958" y="3511473"/>
            <a:ext cx="2755111" cy="2066105"/>
          </a:xfrm>
          <a:prstGeom prst="rect">
            <a:avLst/>
          </a:prstGeom>
          <a:ln w="38100">
            <a:solidFill>
              <a:srgbClr val="F04D30"/>
            </a:solidFill>
          </a:ln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5732ABC-B38D-0FB2-4D4F-6328A52A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0" y="6213506"/>
            <a:ext cx="1498701" cy="365125"/>
          </a:xfrm>
        </p:spPr>
        <p:txBody>
          <a:bodyPr/>
          <a:lstStyle/>
          <a:p>
            <a:r>
              <a:rPr lang="en-US" dirty="0"/>
              <a:t>Invest: Insurance 101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FCD82-9232-028A-FBA2-718E4F3279CF}"/>
              </a:ext>
            </a:extLst>
          </p:cNvPr>
          <p:cNvSpPr txBox="1">
            <a:spLocks/>
          </p:cNvSpPr>
          <p:nvPr/>
        </p:nvSpPr>
        <p:spPr>
          <a:xfrm>
            <a:off x="2659525" y="237798"/>
            <a:ext cx="6866854" cy="10287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none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12041"/>
                </a:solidFill>
                <a:effectLst/>
              </a:rPr>
              <a:t>Driverless Cars, Electric Vehicles </a:t>
            </a:r>
            <a:br>
              <a:rPr lang="en-US" sz="3200" dirty="0">
                <a:solidFill>
                  <a:srgbClr val="012041"/>
                </a:solidFill>
                <a:effectLst/>
              </a:rPr>
            </a:br>
            <a:r>
              <a:rPr lang="en-US" sz="3200" dirty="0">
                <a:solidFill>
                  <a:srgbClr val="012041"/>
                </a:solidFill>
              </a:rPr>
              <a:t>&amp; </a:t>
            </a:r>
            <a:r>
              <a:rPr lang="en-US" sz="3200" dirty="0">
                <a:solidFill>
                  <a:srgbClr val="012041"/>
                </a:solidFill>
                <a:effectLst/>
              </a:rPr>
              <a:t>Auto </a:t>
            </a:r>
            <a:r>
              <a:rPr lang="en-US" sz="3200" dirty="0">
                <a:solidFill>
                  <a:srgbClr val="6098D1"/>
                </a:solidFill>
                <a:effectLst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109403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37932B-8078-C1B9-EF13-432E705521D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Content Placeholder 12" descr="Aerial view of housing community">
            <a:extLst>
              <a:ext uri="{FF2B5EF4-FFF2-40B4-BE49-F238E27FC236}">
                <a16:creationId xmlns:a16="http://schemas.microsoft.com/office/drawing/2014/main" id="{341631CF-D41E-DBB9-BFAA-044B4F0DCAC6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2"/>
          <a:srcRect/>
          <a:stretch/>
        </p:blipFill>
        <p:spPr>
          <a:xfrm>
            <a:off x="1507610" y="1485028"/>
            <a:ext cx="6140024" cy="4091750"/>
          </a:xfrm>
          <a:ln w="38100">
            <a:solidFill>
              <a:srgbClr val="6098D1"/>
            </a:solidFill>
          </a:ln>
        </p:spPr>
      </p:pic>
      <p:pic>
        <p:nvPicPr>
          <p:cNvPr id="14" name="Content Placeholder 12" descr="Tape gun on cardboard box">
            <a:extLst>
              <a:ext uri="{FF2B5EF4-FFF2-40B4-BE49-F238E27FC236}">
                <a16:creationId xmlns:a16="http://schemas.microsoft.com/office/drawing/2014/main" id="{76F65839-0333-8AF0-0BAD-1C2409E1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25628" y="1484228"/>
            <a:ext cx="2913037" cy="1942973"/>
          </a:xfrm>
          <a:prstGeom prst="rect">
            <a:avLst/>
          </a:prstGeom>
          <a:ln w="38100">
            <a:solidFill>
              <a:srgbClr val="72BF48"/>
            </a:solidFill>
          </a:ln>
        </p:spPr>
      </p:pic>
      <p:pic>
        <p:nvPicPr>
          <p:cNvPr id="15" name="Content Placeholder 12" descr="Exterior of modern farmhouse">
            <a:extLst>
              <a:ext uri="{FF2B5EF4-FFF2-40B4-BE49-F238E27FC236}">
                <a16:creationId xmlns:a16="http://schemas.microsoft.com/office/drawing/2014/main" id="{E3D0B170-B968-D324-01D9-AC2015AE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24958" y="3626040"/>
            <a:ext cx="2925742" cy="1950738"/>
          </a:xfrm>
          <a:prstGeom prst="rect">
            <a:avLst/>
          </a:prstGeom>
          <a:ln w="38100">
            <a:solidFill>
              <a:srgbClr val="F04D30"/>
            </a:solidFill>
          </a:ln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5732ABC-B38D-0FB2-4D4F-6328A52A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890" y="6213506"/>
            <a:ext cx="1498701" cy="365125"/>
          </a:xfrm>
        </p:spPr>
        <p:txBody>
          <a:bodyPr/>
          <a:lstStyle/>
          <a:p>
            <a:r>
              <a:rPr lang="en-US" dirty="0"/>
              <a:t>Invest: Insurance 101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FCD82-9232-028A-FBA2-718E4F3279CF}"/>
              </a:ext>
            </a:extLst>
          </p:cNvPr>
          <p:cNvSpPr txBox="1">
            <a:spLocks/>
          </p:cNvSpPr>
          <p:nvPr/>
        </p:nvSpPr>
        <p:spPr>
          <a:xfrm>
            <a:off x="2659525" y="237798"/>
            <a:ext cx="6866854" cy="7077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none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6098D1"/>
                </a:solidFill>
                <a:effectLst/>
              </a:rPr>
              <a:t>HOME</a:t>
            </a:r>
            <a:r>
              <a:rPr lang="en-US" sz="3200" dirty="0">
                <a:solidFill>
                  <a:srgbClr val="012041"/>
                </a:solidFill>
                <a:effectLst/>
              </a:rPr>
              <a:t> Insurance</a:t>
            </a:r>
          </a:p>
        </p:txBody>
      </p:sp>
    </p:spTree>
    <p:extLst>
      <p:ext uri="{BB962C8B-B14F-4D97-AF65-F5344CB8AC3E}">
        <p14:creationId xmlns:p14="http://schemas.microsoft.com/office/powerpoint/2010/main" val="123237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CD9D04-D37B-F5E9-4B99-B4401C63F1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78291" y="1328248"/>
            <a:ext cx="3448249" cy="41943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Architects &amp; 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Auto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Aviation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Builders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Classic Cars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Cyber 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Employment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Environmental 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Equine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Flood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Homeowners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Hotels &amp; Motels</a:t>
            </a:r>
          </a:p>
          <a:p>
            <a:endParaRPr lang="en-US" dirty="0"/>
          </a:p>
        </p:txBody>
      </p:sp>
      <p:pic>
        <p:nvPicPr>
          <p:cNvPr id="20" name="Content Placeholder 19" descr="A stack of books">
            <a:extLst>
              <a:ext uri="{FF2B5EF4-FFF2-40B4-BE49-F238E27FC236}">
                <a16:creationId xmlns:a16="http://schemas.microsoft.com/office/drawing/2014/main" id="{892E9303-8CE6-35BB-F605-B92A0C118D69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7300" y="2947817"/>
            <a:ext cx="3448249" cy="3448249"/>
          </a:xfr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1D28E2-4C29-AAC0-D2CA-8EC0A1A449B5}"/>
              </a:ext>
            </a:extLst>
          </p:cNvPr>
          <p:cNvSpPr txBox="1">
            <a:spLocks/>
          </p:cNvSpPr>
          <p:nvPr/>
        </p:nvSpPr>
        <p:spPr>
          <a:xfrm>
            <a:off x="357876" y="1096990"/>
            <a:ext cx="2314986" cy="91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All Kinds of Insurance </a:t>
            </a:r>
            <a:b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&amp; Opportunities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8A535BB-3A89-A2DB-C44B-CD23319418DE}"/>
              </a:ext>
            </a:extLst>
          </p:cNvPr>
          <p:cNvSpPr txBox="1">
            <a:spLocks/>
          </p:cNvSpPr>
          <p:nvPr/>
        </p:nvSpPr>
        <p:spPr>
          <a:xfrm>
            <a:off x="360924" y="669327"/>
            <a:ext cx="2217899" cy="428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Invest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288411-6025-331C-BE5A-5E3CF7B127F5}"/>
              </a:ext>
            </a:extLst>
          </p:cNvPr>
          <p:cNvSpPr txBox="1">
            <a:spLocks/>
          </p:cNvSpPr>
          <p:nvPr/>
        </p:nvSpPr>
        <p:spPr>
          <a:xfrm>
            <a:off x="3405139" y="411708"/>
            <a:ext cx="6866854" cy="51523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none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12041"/>
                </a:solidFill>
              </a:rPr>
              <a:t>So Many Types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F61CC7E-30DB-708A-2578-82DAF5E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D8423B2-1268-7661-AA7D-517B8FF5C23D}"/>
              </a:ext>
            </a:extLst>
          </p:cNvPr>
          <p:cNvSpPr txBox="1">
            <a:spLocks/>
          </p:cNvSpPr>
          <p:nvPr/>
        </p:nvSpPr>
        <p:spPr>
          <a:xfrm>
            <a:off x="7276928" y="1331825"/>
            <a:ext cx="3448249" cy="4194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1204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Life &amp;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Liquor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Marine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Product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Public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Publishers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Restaurants &amp; Bars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RVs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Special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Trucking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Umbrellas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Workers Comp</a:t>
            </a:r>
          </a:p>
          <a:p>
            <a:br>
              <a:rPr lang="en-US" sz="2000" dirty="0">
                <a:effectLst/>
                <a:latin typeface="Helvetica" pitchFamily="2" charset="0"/>
              </a:rPr>
            </a:br>
            <a:endParaRPr lang="en-US" sz="2000" dirty="0">
              <a:effectLst/>
              <a:latin typeface="Helvetica" pitchFamily="2" charset="0"/>
            </a:endParaRPr>
          </a:p>
          <a:p>
            <a:br>
              <a:rPr lang="en-US" sz="2000" dirty="0">
                <a:effectLst/>
                <a:latin typeface="Helvetica" pitchFamily="2" charset="0"/>
              </a:rPr>
            </a:br>
            <a:endParaRPr lang="en-US" sz="2000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A7819F5-EB7B-09BD-6950-6CA797E054F7}"/>
              </a:ext>
            </a:extLst>
          </p:cNvPr>
          <p:cNvSpPr txBox="1">
            <a:spLocks/>
          </p:cNvSpPr>
          <p:nvPr/>
        </p:nvSpPr>
        <p:spPr>
          <a:xfrm>
            <a:off x="3198254" y="6227026"/>
            <a:ext cx="2897746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1204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Investprogram.org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8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Woman in business suit, holding clipboard with floorplan, handing key to smiling couple">
            <a:extLst>
              <a:ext uri="{FF2B5EF4-FFF2-40B4-BE49-F238E27FC236}">
                <a16:creationId xmlns:a16="http://schemas.microsoft.com/office/drawing/2014/main" id="{CE4DD09C-9E63-E3FE-8A8A-3FA4BD4250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479" r="7479"/>
          <a:stretch/>
        </p:blipFill>
        <p:spPr>
          <a:xfrm>
            <a:off x="1056132" y="1487497"/>
            <a:ext cx="1691640" cy="1325880"/>
          </a:xfrm>
        </p:spPr>
      </p:pic>
      <p:pic>
        <p:nvPicPr>
          <p:cNvPr id="38" name="Picture Placeholder 37" descr="Team of four people using computer in call center">
            <a:extLst>
              <a:ext uri="{FF2B5EF4-FFF2-40B4-BE49-F238E27FC236}">
                <a16:creationId xmlns:a16="http://schemas.microsoft.com/office/drawing/2014/main" id="{1BAAFCE6-CA38-EFDD-D2C5-2988E340462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14149" r="14149"/>
          <a:stretch/>
        </p:blipFill>
        <p:spPr>
          <a:xfrm>
            <a:off x="3854455" y="1487497"/>
            <a:ext cx="1691640" cy="1325880"/>
          </a:xfrm>
        </p:spPr>
      </p:pic>
      <p:pic>
        <p:nvPicPr>
          <p:cNvPr id="40" name="Picture Placeholder 39" descr="Woman working on laptop">
            <a:extLst>
              <a:ext uri="{FF2B5EF4-FFF2-40B4-BE49-F238E27FC236}">
                <a16:creationId xmlns:a16="http://schemas.microsoft.com/office/drawing/2014/main" id="{BE6BDCBE-BE89-2250-8791-DE81CFB91A0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7471" r="7471"/>
          <a:stretch/>
        </p:blipFill>
        <p:spPr>
          <a:xfrm>
            <a:off x="6652778" y="1487497"/>
            <a:ext cx="1691640" cy="1325880"/>
          </a:xfrm>
        </p:spPr>
      </p:pic>
      <p:pic>
        <p:nvPicPr>
          <p:cNvPr id="42" name="Picture Placeholder 41" descr="Calculator and folders">
            <a:extLst>
              <a:ext uri="{FF2B5EF4-FFF2-40B4-BE49-F238E27FC236}">
                <a16:creationId xmlns:a16="http://schemas.microsoft.com/office/drawing/2014/main" id="{47860013-266F-E406-1EB6-3BE7A0359B3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/>
          <a:srcRect l="6260" r="6260"/>
          <a:stretch/>
        </p:blipFill>
        <p:spPr>
          <a:xfrm>
            <a:off x="9451102" y="1487497"/>
            <a:ext cx="1691640" cy="132588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37C27BA-0B12-88F4-51FA-5F9F1FF4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Lots of Career Choices in </a:t>
            </a:r>
            <a:r>
              <a:rPr lang="en-US" dirty="0">
                <a:solidFill>
                  <a:srgbClr val="6098D1"/>
                </a:solidFill>
              </a:rPr>
              <a:t>INSURANCE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B8B859-1F37-7D20-FF24-64AE519D4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Sales &amp; Marketing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BD4DE9-2187-098D-6EC3-61DA220E8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82" y="3265447"/>
            <a:ext cx="2108939" cy="228600"/>
          </a:xfrm>
        </p:spPr>
        <p:txBody>
          <a:bodyPr/>
          <a:lstStyle/>
          <a:p>
            <a:r>
              <a:rPr lang="en-US" dirty="0"/>
              <a:t>Insurance Agent/Producer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0F34B-AD81-385E-C3FD-842E757FDF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effectLst/>
                <a:latin typeface="Montserrat SemiBold" pitchFamily="2" charset="77"/>
              </a:rPr>
              <a:t>Customer Service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F29F7-866F-1908-3156-D69C09CFBC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39896" y="3269484"/>
            <a:ext cx="1920240" cy="224564"/>
          </a:xfrm>
        </p:spPr>
        <p:txBody>
          <a:bodyPr/>
          <a:lstStyle/>
          <a:p>
            <a:r>
              <a:rPr lang="en-US" dirty="0">
                <a:effectLst/>
                <a:latin typeface="Montserrat" pitchFamily="2" charset="77"/>
              </a:rPr>
              <a:t>Account Executive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6D2405-2531-80D2-92C2-D3F1B3F35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effectLst/>
                <a:latin typeface="Montserrat SemiBold" pitchFamily="2" charset="77"/>
              </a:rPr>
              <a:t>Analytics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65A14E-2B69-905D-AB89-1C18F0EB49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37960" y="3269483"/>
            <a:ext cx="1920240" cy="224564"/>
          </a:xfrm>
        </p:spPr>
        <p:txBody>
          <a:bodyPr/>
          <a:lstStyle/>
          <a:p>
            <a:r>
              <a:rPr lang="en-US" dirty="0">
                <a:effectLst/>
                <a:latin typeface="Montserrat" pitchFamily="2" charset="77"/>
              </a:rPr>
              <a:t>Actuary/Analyst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11FC3E2-F658-72F8-545C-C28775E1A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>
                <a:effectLst/>
                <a:latin typeface="Montserrat SemiBold" pitchFamily="2" charset="77"/>
              </a:rPr>
              <a:t>Finance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B524AE-6148-3D53-E1B9-C110613E0A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6024" y="3269484"/>
            <a:ext cx="1920240" cy="224563"/>
          </a:xfrm>
        </p:spPr>
        <p:txBody>
          <a:bodyPr/>
          <a:lstStyle/>
          <a:p>
            <a:r>
              <a:rPr lang="en-US" dirty="0">
                <a:effectLst/>
                <a:latin typeface="Montserrat" pitchFamily="2" charset="77"/>
              </a:rPr>
              <a:t>Finance Professional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91DE2A-E24A-CDC9-576C-C1423CE7D4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2667" y="5319395"/>
            <a:ext cx="2258568" cy="242063"/>
          </a:xfrm>
        </p:spPr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Catastrophe Adjusting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6CF3B7-69E0-60B2-3DD7-38857B6C97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effectLst/>
                <a:latin typeface="Montserrat" pitchFamily="2" charset="77"/>
              </a:rPr>
              <a:t>Claims Adjuster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C9C372-4A7F-069D-D9BC-0C64426714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Risk Analysis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628637-9F0A-9AE8-2DCA-742C64899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effectLst/>
                <a:latin typeface="Montserrat" pitchFamily="2" charset="77"/>
              </a:rPr>
              <a:t>Underwriter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015E28-DD6D-7079-3A4A-45AE2FA30AB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b="1" dirty="0">
                <a:effectLst/>
                <a:latin typeface="Montserrat SemiBold" pitchFamily="2" charset="77"/>
              </a:rPr>
              <a:t>Engineering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AA7DDCC-41AA-0439-1912-8E8365ACC2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Risk Manager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D0422AF-3D72-5855-052D-F4F9098980E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/>
              <a:t>Analaytics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0B16D9-7ED7-208A-A55E-7042E072AF1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>
                <a:effectLst/>
                <a:latin typeface="Montserrat Medium" pitchFamily="2" charset="77"/>
              </a:rPr>
              <a:t>Technology</a:t>
            </a:r>
          </a:p>
        </p:txBody>
      </p:sp>
      <p:pic>
        <p:nvPicPr>
          <p:cNvPr id="44" name="Picture Placeholder 43" descr="Smiling woman in video conference">
            <a:extLst>
              <a:ext uri="{FF2B5EF4-FFF2-40B4-BE49-F238E27FC236}">
                <a16:creationId xmlns:a16="http://schemas.microsoft.com/office/drawing/2014/main" id="{7AC442DA-B30E-B203-B9D1-F6300B477873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7"/>
          <a:srcRect l="7448" r="7448"/>
          <a:stretch/>
        </p:blipFill>
        <p:spPr>
          <a:xfrm>
            <a:off x="1056132" y="3802072"/>
            <a:ext cx="1691640" cy="1325880"/>
          </a:xfrm>
        </p:spPr>
      </p:pic>
      <p:pic>
        <p:nvPicPr>
          <p:cNvPr id="46" name="Picture Placeholder 45" descr="Woman working on her laptop">
            <a:extLst>
              <a:ext uri="{FF2B5EF4-FFF2-40B4-BE49-F238E27FC236}">
                <a16:creationId xmlns:a16="http://schemas.microsoft.com/office/drawing/2014/main" id="{9EBB4533-D141-4222-6376-593075A3BAF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/>
          <a:srcRect l="7471" r="7471"/>
          <a:stretch/>
        </p:blipFill>
        <p:spPr>
          <a:xfrm>
            <a:off x="3854196" y="3802072"/>
            <a:ext cx="1691640" cy="1325880"/>
          </a:xfrm>
        </p:spPr>
      </p:pic>
      <p:pic>
        <p:nvPicPr>
          <p:cNvPr id="48" name="Picture Placeholder 47" descr="Closeup of keyboard">
            <a:extLst>
              <a:ext uri="{FF2B5EF4-FFF2-40B4-BE49-F238E27FC236}">
                <a16:creationId xmlns:a16="http://schemas.microsoft.com/office/drawing/2014/main" id="{48321A94-2417-BA36-4762-A8FC641AD1D1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9"/>
          <a:srcRect l="2155" r="2155"/>
          <a:stretch/>
        </p:blipFill>
        <p:spPr>
          <a:xfrm>
            <a:off x="6652260" y="3802072"/>
            <a:ext cx="1691640" cy="1325880"/>
          </a:xfrm>
        </p:spPr>
      </p:pic>
      <p:pic>
        <p:nvPicPr>
          <p:cNvPr id="50" name="Picture Placeholder 49" descr="Person analyzing market on laptop">
            <a:extLst>
              <a:ext uri="{FF2B5EF4-FFF2-40B4-BE49-F238E27FC236}">
                <a16:creationId xmlns:a16="http://schemas.microsoft.com/office/drawing/2014/main" id="{C8F149AD-7819-3098-2A50-9ADF8AB7842D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10"/>
          <a:srcRect l="7551" r="7551"/>
          <a:stretch/>
        </p:blipFill>
        <p:spPr>
          <a:xfrm>
            <a:off x="9450324" y="3802072"/>
            <a:ext cx="1691640" cy="1325880"/>
          </a:xfr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DA259E0-266F-E5AF-1852-932B513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8DA64F0-FD6C-2677-0170-2C4A9EA10C4D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Great Careers to Consider</a:t>
            </a:r>
            <a:endParaRPr lang="en-US" dirty="0"/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2054CC45-DF2D-32FE-490A-CC2C8858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4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tecture pitch deck_JB_v2" id="{E6E25CD2-8512-4B49-9A83-9AC317278B8F}" vid="{100AFDCD-A339-4D94-B373-F9848C2D26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576DCC410D04695D9E4139B5B132A" ma:contentTypeVersion="2" ma:contentTypeDescription="Create a new document." ma:contentTypeScope="" ma:versionID="ed8a17455706c691bd72690e41ea2681">
  <xsd:schema xmlns:xsd="http://www.w3.org/2001/XMLSchema" xmlns:xs="http://www.w3.org/2001/XMLSchema" xmlns:p="http://schemas.microsoft.com/office/2006/metadata/properties" xmlns:ns1="http://schemas.microsoft.com/sharepoint/v3" xmlns:ns2="75ba9b19-c7fc-4cc6-9f2b-e24a1e978856" targetNamespace="http://schemas.microsoft.com/office/2006/metadata/properties" ma:root="true" ma:fieldsID="b5c5f2ba7a95f5ff7d299f0f5988d5d8" ns1:_="" ns2:_="">
    <xsd:import namespace="http://schemas.microsoft.com/sharepoint/v3"/>
    <xsd:import namespace="75ba9b19-c7fc-4cc6-9f2b-e24a1e97885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a9b19-c7fc-4cc6-9f2b-e24a1e978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023E28-F490-44A6-B551-38F11EDCF6AF}"/>
</file>

<file path=customXml/itemProps2.xml><?xml version="1.0" encoding="utf-8"?>
<ds:datastoreItem xmlns:ds="http://schemas.openxmlformats.org/officeDocument/2006/customXml" ds:itemID="{F7069D1F-6C1F-4FA3-8CCB-EA801E558BEC}">
  <ds:schemaRefs>
    <ds:schemaRef ds:uri="http://purl.org/dc/terms/"/>
    <ds:schemaRef ds:uri="http://schemas.microsoft.com/office/2006/documentManagement/types"/>
    <ds:schemaRef ds:uri="http://purl.org/dc/dcmitype/"/>
    <ds:schemaRef ds:uri="9819f096-9eca-441e-99b8-b466418cbab8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af5ff54-2948-48ef-aef8-d45ec116b61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42A908-4308-42B2-AD36-76827C57E70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1173</Words>
  <Application>Microsoft Macintosh PowerPoint</Application>
  <PresentationFormat>Widescreen</PresentationFormat>
  <Paragraphs>193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Avenir Next LT Pro Light</vt:lpstr>
      <vt:lpstr>Calibri</vt:lpstr>
      <vt:lpstr>Helvetica</vt:lpstr>
      <vt:lpstr>Monserrat</vt:lpstr>
      <vt:lpstr>Montserrat</vt:lpstr>
      <vt:lpstr>Montserrat Light</vt:lpstr>
      <vt:lpstr>Montserrat Medium</vt:lpstr>
      <vt:lpstr>Montserrat SemiBold</vt:lpstr>
      <vt:lpstr>Posterama</vt:lpstr>
      <vt:lpstr>Office Theme</vt:lpstr>
      <vt:lpstr>All Kinds of Insurance  &amp;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Lots of Career Choices in INSURANCE</vt:lpstr>
      <vt:lpstr>PowerPoint Presentation</vt:lpstr>
      <vt:lpstr>Technology in Insurance Cyber Security Analyst</vt:lpstr>
      <vt:lpstr>  10 Reasons Why an Insurance Career is Great 4 Young People</vt:lpstr>
      <vt:lpstr>What a Career in  Insurance Offers</vt:lpstr>
      <vt:lpstr> Innovation and Trends in Insurance Leading to New Careers</vt:lpstr>
      <vt:lpstr>TELEMATICS </vt:lpstr>
      <vt:lpstr>Artificial Intelligence (AI)/Chatbots</vt:lpstr>
      <vt:lpstr>What is InsurTech?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Kimberly Fox</dc:creator>
  <cp:lastModifiedBy>Kimberly Fox</cp:lastModifiedBy>
  <cp:revision>13</cp:revision>
  <dcterms:created xsi:type="dcterms:W3CDTF">2023-01-17T18:27:50Z</dcterms:created>
  <dcterms:modified xsi:type="dcterms:W3CDTF">2023-05-23T15:50:48Z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0x010100995576DCC410D04695D9E4139B5B132A</vt:lpwstr>
  </property>
  <property fmtid="{D5CDD505-2E9C-101B-9397-08002B2CF9AE}" pid="3" name="NXPowerLiteLastOptimized">
    <vt:lpwstr>1007029</vt:lpwstr>
  </property>
  <property fmtid="{D5CDD505-2E9C-101B-9397-08002B2CF9AE}" pid="4" name="NXPowerLiteSettings">
    <vt:lpwstr>C700052003A000</vt:lpwstr>
  </property>
  <property fmtid="{D5CDD505-2E9C-101B-9397-08002B2CF9AE}" pid="5" name="NXPowerLiteVersion">
    <vt:lpwstr>D8.0.8</vt:lpwstr>
  </property>
  <property fmtid="{D5CDD505-2E9C-101B-9397-08002B2CF9AE}" pid="6" name="MediaServiceImageTags">
    <vt:lpwstr/>
  </property>
</Properties>
</file>