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61" r:id="rId4"/>
    <p:sldId id="273" r:id="rId5"/>
    <p:sldId id="274" r:id="rId6"/>
    <p:sldId id="259" r:id="rId7"/>
    <p:sldId id="276" r:id="rId8"/>
    <p:sldId id="275"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2"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Albergo" initials="MA" lastIdx="2" clrIdx="0">
    <p:extLst>
      <p:ext uri="{19B8F6BF-5375-455C-9EA6-DF929625EA0E}">
        <p15:presenceInfo xmlns:p15="http://schemas.microsoft.com/office/powerpoint/2012/main" userId="S::Marco.Albergo@iiaba.net::ee92eff5-b5ba-4cb5-b7cc-2243d3ee9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1"/>
    <a:srgbClr val="FFD243"/>
    <a:srgbClr val="FFD347"/>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495A9-38B4-4722-8364-59A73BFB82E3}" type="datetimeFigureOut">
              <a:rPr lang="en-US" smtClean="0"/>
              <a:t>4/22/2021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7DDD3-4EAC-433C-8733-F99B227E4678}" type="slidenum">
              <a:rPr lang="en-US" smtClean="0"/>
              <a:t>‹#›</a:t>
            </a:fld>
            <a:endParaRPr lang="en-US" dirty="0"/>
          </a:p>
        </p:txBody>
      </p:sp>
    </p:spTree>
    <p:extLst>
      <p:ext uri="{BB962C8B-B14F-4D97-AF65-F5344CB8AC3E}">
        <p14:creationId xmlns:p14="http://schemas.microsoft.com/office/powerpoint/2010/main" val="166298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2</a:t>
            </a:fld>
            <a:endParaRPr lang="en-US" dirty="0"/>
          </a:p>
        </p:txBody>
      </p:sp>
    </p:spTree>
    <p:extLst>
      <p:ext uri="{BB962C8B-B14F-4D97-AF65-F5344CB8AC3E}">
        <p14:creationId xmlns:p14="http://schemas.microsoft.com/office/powerpoint/2010/main" val="358520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11</a:t>
            </a:fld>
            <a:endParaRPr lang="en-US" dirty="0"/>
          </a:p>
        </p:txBody>
      </p:sp>
    </p:spTree>
    <p:extLst>
      <p:ext uri="{BB962C8B-B14F-4D97-AF65-F5344CB8AC3E}">
        <p14:creationId xmlns:p14="http://schemas.microsoft.com/office/powerpoint/2010/main" val="67375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Answer:  Revenue $30,000 minus non-continuing expenses $3,000 = $27,000 paid out.</a:t>
            </a:r>
          </a:p>
        </p:txBody>
      </p:sp>
      <p:sp>
        <p:nvSpPr>
          <p:cNvPr id="4" name="Slide Number Placeholder 3"/>
          <p:cNvSpPr>
            <a:spLocks noGrp="1"/>
          </p:cNvSpPr>
          <p:nvPr>
            <p:ph type="sldNum" sz="quarter" idx="5"/>
          </p:nvPr>
        </p:nvSpPr>
        <p:spPr/>
        <p:txBody>
          <a:bodyPr/>
          <a:lstStyle/>
          <a:p>
            <a:fld id="{D315FFA1-A86E-4208-AD92-E8C8C7F1487F}" type="slidenum">
              <a:rPr lang="en-US" smtClean="0"/>
              <a:t>12</a:t>
            </a:fld>
            <a:endParaRPr lang="en-US" dirty="0"/>
          </a:p>
        </p:txBody>
      </p:sp>
    </p:spTree>
    <p:extLst>
      <p:ext uri="{BB962C8B-B14F-4D97-AF65-F5344CB8AC3E}">
        <p14:creationId xmlns:p14="http://schemas.microsoft.com/office/powerpoint/2010/main" val="59808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13</a:t>
            </a:fld>
            <a:endParaRPr lang="en-US" dirty="0"/>
          </a:p>
        </p:txBody>
      </p:sp>
    </p:spTree>
    <p:extLst>
      <p:ext uri="{BB962C8B-B14F-4D97-AF65-F5344CB8AC3E}">
        <p14:creationId xmlns:p14="http://schemas.microsoft.com/office/powerpoint/2010/main" val="272622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14</a:t>
            </a:fld>
            <a:endParaRPr lang="en-US" dirty="0"/>
          </a:p>
        </p:txBody>
      </p:sp>
    </p:spTree>
    <p:extLst>
      <p:ext uri="{BB962C8B-B14F-4D97-AF65-F5344CB8AC3E}">
        <p14:creationId xmlns:p14="http://schemas.microsoft.com/office/powerpoint/2010/main" val="413653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15</a:t>
            </a:fld>
            <a:endParaRPr lang="en-US" dirty="0"/>
          </a:p>
        </p:txBody>
      </p:sp>
    </p:spTree>
    <p:extLst>
      <p:ext uri="{BB962C8B-B14F-4D97-AF65-F5344CB8AC3E}">
        <p14:creationId xmlns:p14="http://schemas.microsoft.com/office/powerpoint/2010/main" val="302987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16</a:t>
            </a:fld>
            <a:endParaRPr lang="en-US" dirty="0"/>
          </a:p>
        </p:txBody>
      </p:sp>
    </p:spTree>
    <p:extLst>
      <p:ext uri="{BB962C8B-B14F-4D97-AF65-F5344CB8AC3E}">
        <p14:creationId xmlns:p14="http://schemas.microsoft.com/office/powerpoint/2010/main" val="284992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17</a:t>
            </a:fld>
            <a:endParaRPr lang="en-US" dirty="0"/>
          </a:p>
        </p:txBody>
      </p:sp>
    </p:spTree>
    <p:extLst>
      <p:ext uri="{BB962C8B-B14F-4D97-AF65-F5344CB8AC3E}">
        <p14:creationId xmlns:p14="http://schemas.microsoft.com/office/powerpoint/2010/main" val="85230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18</a:t>
            </a:fld>
            <a:endParaRPr lang="en-US" dirty="0"/>
          </a:p>
        </p:txBody>
      </p:sp>
    </p:spTree>
    <p:extLst>
      <p:ext uri="{BB962C8B-B14F-4D97-AF65-F5344CB8AC3E}">
        <p14:creationId xmlns:p14="http://schemas.microsoft.com/office/powerpoint/2010/main" val="280050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Answer:  50%</a:t>
            </a:r>
          </a:p>
        </p:txBody>
      </p:sp>
      <p:sp>
        <p:nvSpPr>
          <p:cNvPr id="4" name="Slide Number Placeholder 3"/>
          <p:cNvSpPr>
            <a:spLocks noGrp="1"/>
          </p:cNvSpPr>
          <p:nvPr>
            <p:ph type="sldNum" sz="quarter" idx="5"/>
          </p:nvPr>
        </p:nvSpPr>
        <p:spPr/>
        <p:txBody>
          <a:bodyPr/>
          <a:lstStyle/>
          <a:p>
            <a:fld id="{D315FFA1-A86E-4208-AD92-E8C8C7F1487F}" type="slidenum">
              <a:rPr lang="en-US" smtClean="0"/>
              <a:t>19</a:t>
            </a:fld>
            <a:endParaRPr lang="en-US" dirty="0"/>
          </a:p>
        </p:txBody>
      </p:sp>
    </p:spTree>
    <p:extLst>
      <p:ext uri="{BB962C8B-B14F-4D97-AF65-F5344CB8AC3E}">
        <p14:creationId xmlns:p14="http://schemas.microsoft.com/office/powerpoint/2010/main" val="91999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20</a:t>
            </a:fld>
            <a:endParaRPr lang="en-US" dirty="0"/>
          </a:p>
        </p:txBody>
      </p:sp>
    </p:spTree>
    <p:extLst>
      <p:ext uri="{BB962C8B-B14F-4D97-AF65-F5344CB8AC3E}">
        <p14:creationId xmlns:p14="http://schemas.microsoft.com/office/powerpoint/2010/main" val="156641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3</a:t>
            </a:fld>
            <a:endParaRPr lang="en-US" dirty="0"/>
          </a:p>
        </p:txBody>
      </p:sp>
    </p:spTree>
    <p:extLst>
      <p:ext uri="{BB962C8B-B14F-4D97-AF65-F5344CB8AC3E}">
        <p14:creationId xmlns:p14="http://schemas.microsoft.com/office/powerpoint/2010/main" val="62378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21</a:t>
            </a:fld>
            <a:endParaRPr lang="en-US" dirty="0"/>
          </a:p>
        </p:txBody>
      </p:sp>
    </p:spTree>
    <p:extLst>
      <p:ext uri="{BB962C8B-B14F-4D97-AF65-F5344CB8AC3E}">
        <p14:creationId xmlns:p14="http://schemas.microsoft.com/office/powerpoint/2010/main" val="241839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22</a:t>
            </a:fld>
            <a:endParaRPr lang="en-US" dirty="0"/>
          </a:p>
        </p:txBody>
      </p:sp>
    </p:spTree>
    <p:extLst>
      <p:ext uri="{BB962C8B-B14F-4D97-AF65-F5344CB8AC3E}">
        <p14:creationId xmlns:p14="http://schemas.microsoft.com/office/powerpoint/2010/main" val="35033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23</a:t>
            </a:fld>
            <a:endParaRPr lang="en-US" dirty="0"/>
          </a:p>
        </p:txBody>
      </p:sp>
    </p:spTree>
    <p:extLst>
      <p:ext uri="{BB962C8B-B14F-4D97-AF65-F5344CB8AC3E}">
        <p14:creationId xmlns:p14="http://schemas.microsoft.com/office/powerpoint/2010/main" val="202043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4</a:t>
            </a:fld>
            <a:endParaRPr lang="en-US" dirty="0"/>
          </a:p>
        </p:txBody>
      </p:sp>
    </p:spTree>
    <p:extLst>
      <p:ext uri="{BB962C8B-B14F-4D97-AF65-F5344CB8AC3E}">
        <p14:creationId xmlns:p14="http://schemas.microsoft.com/office/powerpoint/2010/main" val="150287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5</a:t>
            </a:fld>
            <a:endParaRPr lang="en-US" dirty="0"/>
          </a:p>
        </p:txBody>
      </p:sp>
    </p:spTree>
    <p:extLst>
      <p:ext uri="{BB962C8B-B14F-4D97-AF65-F5344CB8AC3E}">
        <p14:creationId xmlns:p14="http://schemas.microsoft.com/office/powerpoint/2010/main" val="34641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6</a:t>
            </a:fld>
            <a:endParaRPr lang="en-US" dirty="0"/>
          </a:p>
        </p:txBody>
      </p:sp>
    </p:spTree>
    <p:extLst>
      <p:ext uri="{BB962C8B-B14F-4D97-AF65-F5344CB8AC3E}">
        <p14:creationId xmlns:p14="http://schemas.microsoft.com/office/powerpoint/2010/main" val="366526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7</a:t>
            </a:fld>
            <a:endParaRPr lang="en-US" dirty="0"/>
          </a:p>
        </p:txBody>
      </p:sp>
    </p:spTree>
    <p:extLst>
      <p:ext uri="{BB962C8B-B14F-4D97-AF65-F5344CB8AC3E}">
        <p14:creationId xmlns:p14="http://schemas.microsoft.com/office/powerpoint/2010/main" val="171607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8</a:t>
            </a:fld>
            <a:endParaRPr lang="en-US" dirty="0"/>
          </a:p>
        </p:txBody>
      </p:sp>
    </p:spTree>
    <p:extLst>
      <p:ext uri="{BB962C8B-B14F-4D97-AF65-F5344CB8AC3E}">
        <p14:creationId xmlns:p14="http://schemas.microsoft.com/office/powerpoint/2010/main" val="67594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9</a:t>
            </a:fld>
            <a:endParaRPr lang="en-US" dirty="0"/>
          </a:p>
        </p:txBody>
      </p:sp>
    </p:spTree>
    <p:extLst>
      <p:ext uri="{BB962C8B-B14F-4D97-AF65-F5344CB8AC3E}">
        <p14:creationId xmlns:p14="http://schemas.microsoft.com/office/powerpoint/2010/main" val="201918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FFA1-A86E-4208-AD92-E8C8C7F1487F}" type="slidenum">
              <a:rPr lang="en-US" smtClean="0"/>
              <a:t>10</a:t>
            </a:fld>
            <a:endParaRPr lang="en-US" dirty="0"/>
          </a:p>
        </p:txBody>
      </p:sp>
    </p:spTree>
    <p:extLst>
      <p:ext uri="{BB962C8B-B14F-4D97-AF65-F5344CB8AC3E}">
        <p14:creationId xmlns:p14="http://schemas.microsoft.com/office/powerpoint/2010/main" val="1145547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05A7F-6B8B-4249-A0C0-7397471A7C4F}"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8C85B961-F504-4306-9291-C8716C80ACB1}"/>
              </a:ext>
            </a:extLst>
          </p:cNvPr>
          <p:cNvSpPr txBox="1"/>
          <p:nvPr userDrawn="1"/>
        </p:nvSpPr>
        <p:spPr>
          <a:xfrm>
            <a:off x="139149" y="6568323"/>
            <a:ext cx="3896140" cy="80791"/>
          </a:xfrm>
          <a:prstGeom prst="rect">
            <a:avLst/>
          </a:prstGeom>
          <a:noFill/>
        </p:spPr>
        <p:txBody>
          <a:bodyPr wrap="square" lIns="0" tIns="0" rIns="0" bIns="0" rtlCol="0">
            <a:spAutoFit/>
          </a:bodyPr>
          <a:lstStyle/>
          <a:p>
            <a:r>
              <a:rPr lang="en-US" sz="525" dirty="0">
                <a:solidFill>
                  <a:schemeClr val="bg1"/>
                </a:solidFill>
              </a:rPr>
              <a:t>© Copyright Invest 2021</a:t>
            </a:r>
          </a:p>
        </p:txBody>
      </p:sp>
      <p:pic>
        <p:nvPicPr>
          <p:cNvPr id="12" name="Picture 11" descr="Logo&#10;&#10;Description automatically generated">
            <a:extLst>
              <a:ext uri="{FF2B5EF4-FFF2-40B4-BE49-F238E27FC236}">
                <a16:creationId xmlns:a16="http://schemas.microsoft.com/office/drawing/2014/main" id="{649C10C0-90EE-4395-917C-72365E994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1698" y="6012992"/>
            <a:ext cx="1519888" cy="574016"/>
          </a:xfrm>
          <a:prstGeom prst="rect">
            <a:avLst/>
          </a:prstGeom>
        </p:spPr>
      </p:pic>
    </p:spTree>
    <p:extLst>
      <p:ext uri="{BB962C8B-B14F-4D97-AF65-F5344CB8AC3E}">
        <p14:creationId xmlns:p14="http://schemas.microsoft.com/office/powerpoint/2010/main" val="70195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405A7F-6B8B-4249-A0C0-7397471A7C4F}"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a:xfrm>
            <a:off x="2650159" y="3289332"/>
            <a:ext cx="6891683" cy="901424"/>
          </a:xfrm>
        </p:spPr>
        <p:txBody>
          <a:bodyPr wrap="square" anchor="t">
            <a:noAutofit/>
          </a:bodyPr>
          <a:lstStyle>
            <a:lvl1pPr algn="ctr">
              <a:lnSpc>
                <a:spcPts val="3000"/>
              </a:lnSpc>
              <a:defRPr sz="3750" spc="-225">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2650159" y="4565797"/>
            <a:ext cx="6891683" cy="901424"/>
          </a:xfrm>
        </p:spPr>
        <p:txBody>
          <a:bodyPr wrap="square">
            <a:noAutofit/>
          </a:bodyPr>
          <a:lstStyle>
            <a:lvl1pPr marL="0" indent="0" algn="ctr">
              <a:buNone/>
              <a:defRPr sz="1350">
                <a:solidFill>
                  <a:schemeClr val="bg1"/>
                </a:solidFill>
                <a:latin typeface="Montserrat Light" panose="000004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 Placeholder 6">
            <a:extLst>
              <a:ext uri="{FF2B5EF4-FFF2-40B4-BE49-F238E27FC236}">
                <a16:creationId xmlns:a16="http://schemas.microsoft.com/office/drawing/2014/main" id="{0F31F40F-4A50-41C6-8B12-A8D62F637F14}"/>
              </a:ext>
            </a:extLst>
          </p:cNvPr>
          <p:cNvSpPr>
            <a:spLocks noGrp="1"/>
          </p:cNvSpPr>
          <p:nvPr>
            <p:ph type="body" sz="quarter" idx="12"/>
          </p:nvPr>
        </p:nvSpPr>
        <p:spPr>
          <a:xfrm>
            <a:off x="2650706" y="2641121"/>
            <a:ext cx="6890591" cy="501959"/>
          </a:xfrm>
        </p:spPr>
        <p:txBody>
          <a:bodyPr>
            <a:noAutofit/>
          </a:bodyPr>
          <a:lstStyle>
            <a:lvl1pPr marL="0" indent="0" algn="ctr">
              <a:spcBef>
                <a:spcPts val="0"/>
              </a:spcBef>
              <a:buNone/>
              <a:defRPr sz="2100" spc="-225">
                <a:solidFill>
                  <a:schemeClr val="bg1"/>
                </a:solidFill>
                <a:latin typeface="Montserrat Light" panose="00000400000000000000" pitchFamily="2" charset="0"/>
              </a:defRPr>
            </a:lvl1pPr>
            <a:lvl2pPr algn="ctr">
              <a:spcBef>
                <a:spcPts val="0"/>
              </a:spcBef>
              <a:defRPr sz="2100">
                <a:solidFill>
                  <a:schemeClr val="bg1"/>
                </a:solidFill>
                <a:latin typeface="Montserrat Light" panose="00000400000000000000" pitchFamily="2" charset="0"/>
              </a:defRPr>
            </a:lvl2pPr>
            <a:lvl3pPr algn="ctr">
              <a:spcBef>
                <a:spcPts val="0"/>
              </a:spcBef>
              <a:defRPr sz="2100">
                <a:solidFill>
                  <a:schemeClr val="bg1"/>
                </a:solidFill>
                <a:latin typeface="Montserrat Light" panose="00000400000000000000" pitchFamily="2" charset="0"/>
              </a:defRPr>
            </a:lvl3pPr>
            <a:lvl4pPr algn="ctr">
              <a:spcBef>
                <a:spcPts val="0"/>
              </a:spcBef>
              <a:defRPr sz="2100">
                <a:solidFill>
                  <a:schemeClr val="bg1"/>
                </a:solidFill>
                <a:latin typeface="Montserrat Light" panose="00000400000000000000" pitchFamily="2" charset="0"/>
              </a:defRPr>
            </a:lvl4pPr>
            <a:lvl5pPr algn="ctr">
              <a:spcBef>
                <a:spcPts val="0"/>
              </a:spcBef>
              <a:defRPr sz="2100">
                <a:solidFill>
                  <a:schemeClr val="bg1"/>
                </a:solidFill>
                <a:latin typeface="Montserrat Light" panose="00000400000000000000" pitchFamily="2" charset="0"/>
              </a:defRPr>
            </a:lvl5pPr>
          </a:lstStyle>
          <a:p>
            <a:pPr lvl="0"/>
            <a:r>
              <a:rPr lang="en-US" dirty="0"/>
              <a:t>Click to edit Master</a:t>
            </a:r>
          </a:p>
        </p:txBody>
      </p:sp>
      <p:pic>
        <p:nvPicPr>
          <p:cNvPr id="22" name="Picture 21" descr="A picture containing drawing, light&#10;&#10;Description automatically generated">
            <a:extLst>
              <a:ext uri="{FF2B5EF4-FFF2-40B4-BE49-F238E27FC236}">
                <a16:creationId xmlns:a16="http://schemas.microsoft.com/office/drawing/2014/main" id="{B18784DC-A80D-4B51-8133-1A15CC6E6A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1" y="6259689"/>
            <a:ext cx="1555585" cy="440623"/>
          </a:xfrm>
          <a:prstGeom prst="rect">
            <a:avLst/>
          </a:prstGeom>
        </p:spPr>
      </p:pic>
    </p:spTree>
    <p:extLst>
      <p:ext uri="{BB962C8B-B14F-4D97-AF65-F5344CB8AC3E}">
        <p14:creationId xmlns:p14="http://schemas.microsoft.com/office/powerpoint/2010/main" val="2147995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11160000" cy="900000"/>
          </a:xfrm>
          <a:prstGeom prst="rect">
            <a:avLst/>
          </a:prstGeom>
        </p:spPr>
        <p:txBody>
          <a:bodyPr vert="horz" wrap="square"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540000" y="1620000"/>
            <a:ext cx="11160000" cy="46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705209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405A7F-6B8B-4249-A0C0-7397471A7C4F}" type="datetimeFigureOut">
              <a:rPr lang="en-US" smtClean="0"/>
              <a:t>4/22/2021</a:t>
            </a:fld>
            <a:endParaRPr lang="en-US" dirty="0"/>
          </a:p>
        </p:txBody>
      </p:sp>
      <p:sp>
        <p:nvSpPr>
          <p:cNvPr id="5" name="Footer Placeholder 4"/>
          <p:cNvSpPr>
            <a:spLocks noGrp="1"/>
          </p:cNvSpPr>
          <p:nvPr>
            <p:ph type="ftr" sz="quarter" idx="3"/>
          </p:nvPr>
        </p:nvSpPr>
        <p:spPr>
          <a:xfrm>
            <a:off x="3200400" y="705209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7" name="TextBox 6"/>
          <p:cNvSpPr txBox="1"/>
          <p:nvPr userDrawn="1"/>
        </p:nvSpPr>
        <p:spPr>
          <a:xfrm>
            <a:off x="139149" y="6568323"/>
            <a:ext cx="3896140" cy="80791"/>
          </a:xfrm>
          <a:prstGeom prst="rect">
            <a:avLst/>
          </a:prstGeom>
          <a:noFill/>
        </p:spPr>
        <p:txBody>
          <a:bodyPr wrap="square" lIns="0" tIns="0" rIns="0" bIns="0" rtlCol="0">
            <a:spAutoFit/>
          </a:bodyPr>
          <a:lstStyle/>
          <a:p>
            <a:r>
              <a:rPr lang="en-US" sz="525" dirty="0">
                <a:solidFill>
                  <a:schemeClr val="tx1">
                    <a:lumMod val="75000"/>
                    <a:lumOff val="25000"/>
                  </a:schemeClr>
                </a:solidFill>
              </a:rPr>
              <a:t>© Copyright Invest 2020</a:t>
            </a:r>
          </a:p>
        </p:txBody>
      </p:sp>
      <p:pic>
        <p:nvPicPr>
          <p:cNvPr id="10" name="Picture 9" descr="A picture containing drawing&#10;&#10;Description automatically generated">
            <a:extLst>
              <a:ext uri="{FF2B5EF4-FFF2-40B4-BE49-F238E27FC236}">
                <a16:creationId xmlns:a16="http://schemas.microsoft.com/office/drawing/2014/main" id="{6CA4EE13-27E9-40E0-997B-FDE28B833A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55200" y="6130172"/>
            <a:ext cx="1969008" cy="557726"/>
          </a:xfrm>
          <a:prstGeom prst="rect">
            <a:avLst/>
          </a:prstGeom>
        </p:spPr>
      </p:pic>
    </p:spTree>
    <p:extLst>
      <p:ext uri="{BB962C8B-B14F-4D97-AF65-F5344CB8AC3E}">
        <p14:creationId xmlns:p14="http://schemas.microsoft.com/office/powerpoint/2010/main" val="553820964"/>
      </p:ext>
    </p:extLst>
  </p:cSld>
  <p:clrMap bg1="lt1" tx1="dk1" bg2="lt2" tx2="dk2" accent1="accent1" accent2="accent2" accent3="accent3" accent4="accent4" accent5="accent5" accent6="accent6" hlink="hlink" folHlink="folHlink"/>
  <p:sldLayoutIdLst>
    <p:sldLayoutId id="2147483680" r:id="rId1"/>
    <p:sldLayoutId id="2147483696" r:id="rId2"/>
  </p:sldLayoutIdLst>
  <p:txStyles>
    <p:titleStyle>
      <a:lvl1pPr algn="l" defTabSz="914400" rtl="0" eaLnBrk="1" latinLnBrk="0" hangingPunct="1">
        <a:lnSpc>
          <a:spcPct val="90000"/>
        </a:lnSpc>
        <a:spcBef>
          <a:spcPct val="0"/>
        </a:spcBef>
        <a:buNone/>
        <a:defRPr sz="3200" b="1" kern="1200" spc="-15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100" kern="1200">
          <a:solidFill>
            <a:schemeClr val="tx2"/>
          </a:solidFill>
          <a:latin typeface="+mn-lt"/>
          <a:ea typeface="+mn-ea"/>
          <a:cs typeface="+mn-cs"/>
        </a:defRPr>
      </a:lvl1pPr>
      <a:lvl2pPr marL="536575" indent="-26828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804863" indent="-268288"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073150"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1341438" indent="-268288"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6201C1-1C92-4052-ACD3-B932B3CCD40F}"/>
              </a:ext>
            </a:extLst>
          </p:cNvPr>
          <p:cNvSpPr>
            <a:spLocks noGrp="1"/>
          </p:cNvSpPr>
          <p:nvPr>
            <p:ph type="ctrTitle"/>
          </p:nvPr>
        </p:nvSpPr>
        <p:spPr>
          <a:xfrm rot="16200000">
            <a:off x="815541" y="2791089"/>
            <a:ext cx="5797374" cy="1301970"/>
          </a:xfrm>
        </p:spPr>
        <p:txBody>
          <a:bodyPr vert="horz" lIns="91440" tIns="45720" rIns="91440" bIns="45720" rtlCol="0" anchor="ctr">
            <a:noAutofit/>
          </a:bodyPr>
          <a:lstStyle/>
          <a:p>
            <a:pPr>
              <a:lnSpc>
                <a:spcPct val="90000"/>
              </a:lnSpc>
            </a:pPr>
            <a:r>
              <a:rPr lang="en-US" sz="5600" u="sng" dirty="0">
                <a:solidFill>
                  <a:schemeClr val="accent1">
                    <a:lumMod val="10000"/>
                    <a:lumOff val="90000"/>
                  </a:schemeClr>
                </a:solidFill>
                <a:latin typeface="+mj-lt"/>
              </a:rPr>
              <a:t>Business Owner’s Policy</a:t>
            </a:r>
            <a:br>
              <a:rPr lang="en-US" sz="5600" u="sng" dirty="0">
                <a:solidFill>
                  <a:schemeClr val="accent1">
                    <a:lumMod val="10000"/>
                    <a:lumOff val="90000"/>
                  </a:schemeClr>
                </a:solidFill>
                <a:latin typeface="+mj-lt"/>
              </a:rPr>
            </a:br>
            <a:endParaRPr lang="en-US" sz="5600" u="sng" dirty="0">
              <a:solidFill>
                <a:schemeClr val="accent1">
                  <a:lumMod val="10000"/>
                  <a:lumOff val="90000"/>
                </a:schemeClr>
              </a:solidFill>
              <a:latin typeface="+mj-lt"/>
            </a:endParaRPr>
          </a:p>
        </p:txBody>
      </p:sp>
      <p:pic>
        <p:nvPicPr>
          <p:cNvPr id="2" name="Picture 1">
            <a:extLst>
              <a:ext uri="{FF2B5EF4-FFF2-40B4-BE49-F238E27FC236}">
                <a16:creationId xmlns:a16="http://schemas.microsoft.com/office/drawing/2014/main" id="{4A52A498-1648-4DBE-8B43-42BC3805C03A}"/>
              </a:ext>
            </a:extLst>
          </p:cNvPr>
          <p:cNvPicPr>
            <a:picLocks noChangeAspect="1"/>
          </p:cNvPicPr>
          <p:nvPr/>
        </p:nvPicPr>
        <p:blipFill>
          <a:blip r:embed="rId2"/>
          <a:stretch>
            <a:fillRect/>
          </a:stretch>
        </p:blipFill>
        <p:spPr>
          <a:xfrm>
            <a:off x="8763000" y="5791200"/>
            <a:ext cx="1828800" cy="914400"/>
          </a:xfrm>
          <a:prstGeom prst="rect">
            <a:avLst/>
          </a:prstGeom>
        </p:spPr>
      </p:pic>
      <p:grpSp>
        <p:nvGrpSpPr>
          <p:cNvPr id="3" name="Group 2">
            <a:extLst>
              <a:ext uri="{FF2B5EF4-FFF2-40B4-BE49-F238E27FC236}">
                <a16:creationId xmlns:a16="http://schemas.microsoft.com/office/drawing/2014/main" id="{8247CC7F-2A64-42E3-B2E4-545946BF3EC1}"/>
              </a:ext>
            </a:extLst>
          </p:cNvPr>
          <p:cNvGrpSpPr/>
          <p:nvPr/>
        </p:nvGrpSpPr>
        <p:grpSpPr>
          <a:xfrm>
            <a:off x="6937829" y="122261"/>
            <a:ext cx="5155473" cy="6639624"/>
            <a:chOff x="5638800" y="152400"/>
            <a:chExt cx="5029200" cy="6477000"/>
          </a:xfrm>
        </p:grpSpPr>
        <p:grpSp>
          <p:nvGrpSpPr>
            <p:cNvPr id="18" name="Group 17">
              <a:extLst>
                <a:ext uri="{FF2B5EF4-FFF2-40B4-BE49-F238E27FC236}">
                  <a16:creationId xmlns:a16="http://schemas.microsoft.com/office/drawing/2014/main" id="{FF07FF30-273D-41E5-A939-8DE4EECB8EBD}"/>
                </a:ext>
              </a:extLst>
            </p:cNvPr>
            <p:cNvGrpSpPr/>
            <p:nvPr/>
          </p:nvGrpSpPr>
          <p:grpSpPr>
            <a:xfrm>
              <a:off x="5638800" y="152400"/>
              <a:ext cx="5029200" cy="6477000"/>
              <a:chOff x="4648200" y="190500"/>
              <a:chExt cx="4419600" cy="6477000"/>
            </a:xfrm>
          </p:grpSpPr>
          <p:sp>
            <p:nvSpPr>
              <p:cNvPr id="19" name="Oval 18">
                <a:extLst>
                  <a:ext uri="{FF2B5EF4-FFF2-40B4-BE49-F238E27FC236}">
                    <a16:creationId xmlns:a16="http://schemas.microsoft.com/office/drawing/2014/main" id="{A4795EAC-0A7F-4B60-BE91-8A66640D3D83}"/>
                  </a:ext>
                </a:extLst>
              </p:cNvPr>
              <p:cNvSpPr/>
              <p:nvPr/>
            </p:nvSpPr>
            <p:spPr>
              <a:xfrm>
                <a:off x="4648200" y="190500"/>
                <a:ext cx="4355306" cy="6477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43045B41-043B-44BD-BD0D-29BCFEFD83E1}"/>
                  </a:ext>
                </a:extLst>
              </p:cNvPr>
              <p:cNvPicPr>
                <a:picLocks noChangeAspect="1"/>
              </p:cNvPicPr>
              <p:nvPr/>
            </p:nvPicPr>
            <p:blipFill>
              <a:blip r:embed="rId3"/>
              <a:stretch>
                <a:fillRect/>
              </a:stretch>
            </p:blipFill>
            <p:spPr>
              <a:xfrm>
                <a:off x="6600824" y="228600"/>
                <a:ext cx="2466976" cy="6406284"/>
              </a:xfrm>
              <a:prstGeom prst="rect">
                <a:avLst/>
              </a:prstGeom>
            </p:spPr>
          </p:pic>
        </p:grpSp>
        <p:grpSp>
          <p:nvGrpSpPr>
            <p:cNvPr id="24" name="Group 23">
              <a:extLst>
                <a:ext uri="{FF2B5EF4-FFF2-40B4-BE49-F238E27FC236}">
                  <a16:creationId xmlns:a16="http://schemas.microsoft.com/office/drawing/2014/main" id="{829ED563-67EE-4F0D-8C71-F7359E27D2B4}"/>
                </a:ext>
              </a:extLst>
            </p:cNvPr>
            <p:cNvGrpSpPr/>
            <p:nvPr/>
          </p:nvGrpSpPr>
          <p:grpSpPr>
            <a:xfrm>
              <a:off x="6019800" y="2389908"/>
              <a:ext cx="4447830" cy="2077136"/>
              <a:chOff x="4392922" y="2390432"/>
              <a:chExt cx="4447830" cy="2077136"/>
            </a:xfrm>
          </p:grpSpPr>
          <p:pic>
            <p:nvPicPr>
              <p:cNvPr id="21" name="Picture 20" descr="A close up of a sign&#10;&#10;Description automatically generated">
                <a:extLst>
                  <a:ext uri="{FF2B5EF4-FFF2-40B4-BE49-F238E27FC236}">
                    <a16:creationId xmlns:a16="http://schemas.microsoft.com/office/drawing/2014/main" id="{71B44638-DFBA-4A99-A12A-176BBFA80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22" y="2390432"/>
                <a:ext cx="4447830" cy="2077136"/>
              </a:xfrm>
              <a:prstGeom prst="rect">
                <a:avLst/>
              </a:prstGeom>
            </p:spPr>
          </p:pic>
          <p:pic>
            <p:nvPicPr>
              <p:cNvPr id="22" name="Picture 21">
                <a:extLst>
                  <a:ext uri="{FF2B5EF4-FFF2-40B4-BE49-F238E27FC236}">
                    <a16:creationId xmlns:a16="http://schemas.microsoft.com/office/drawing/2014/main" id="{893FC2EB-1182-4F09-80DC-04CCC72F318E}"/>
                  </a:ext>
                </a:extLst>
              </p:cNvPr>
              <p:cNvPicPr>
                <a:picLocks noChangeAspect="1"/>
              </p:cNvPicPr>
              <p:nvPr/>
            </p:nvPicPr>
            <p:blipFill>
              <a:blip r:embed="rId5"/>
              <a:stretch>
                <a:fillRect/>
              </a:stretch>
            </p:blipFill>
            <p:spPr>
              <a:xfrm>
                <a:off x="8458200" y="2554515"/>
                <a:ext cx="339829" cy="339829"/>
              </a:xfrm>
              <a:prstGeom prst="rect">
                <a:avLst/>
              </a:prstGeom>
            </p:spPr>
          </p:pic>
        </p:grpSp>
      </p:grpSp>
    </p:spTree>
    <p:extLst>
      <p:ext uri="{BB962C8B-B14F-4D97-AF65-F5344CB8AC3E}">
        <p14:creationId xmlns:p14="http://schemas.microsoft.com/office/powerpoint/2010/main" val="37647904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432975"/>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Which Properties Are Covered?</a:t>
            </a:r>
          </a:p>
        </p:txBody>
      </p:sp>
      <p:sp>
        <p:nvSpPr>
          <p:cNvPr id="4" name="TextBox 3">
            <a:extLst>
              <a:ext uri="{FF2B5EF4-FFF2-40B4-BE49-F238E27FC236}">
                <a16:creationId xmlns:a16="http://schemas.microsoft.com/office/drawing/2014/main" id="{20D6ACF3-926F-4B5A-ACCF-94041988FE7C}"/>
              </a:ext>
            </a:extLst>
          </p:cNvPr>
          <p:cNvSpPr txBox="1"/>
          <p:nvPr/>
        </p:nvSpPr>
        <p:spPr>
          <a:xfrm>
            <a:off x="2309564" y="1515705"/>
            <a:ext cx="9341963" cy="4006225"/>
          </a:xfrm>
          <a:prstGeom prst="rect">
            <a:avLst/>
          </a:prstGeom>
          <a:noFill/>
        </p:spPr>
        <p:txBody>
          <a:bodyPr wrap="square" rtlCol="0">
            <a:spAutoFit/>
          </a:bodyPr>
          <a:lstStyle/>
          <a:p>
            <a:pPr marL="457200" indent="-274320">
              <a:spcBef>
                <a:spcPts val="1400"/>
              </a:spcBef>
              <a:buClr>
                <a:schemeClr val="accent3">
                  <a:lumMod val="20000"/>
                  <a:lumOff val="80000"/>
                </a:schemeClr>
              </a:buClr>
              <a:buFont typeface="Arial" panose="020B0604020202020204" pitchFamily="34" charset="0"/>
              <a:buChar char="•"/>
            </a:pPr>
            <a:r>
              <a:rPr lang="en-US" sz="2800" dirty="0">
                <a:solidFill>
                  <a:schemeClr val="bg1"/>
                </a:solidFill>
              </a:rPr>
              <a:t>Office, apartment and other small commercial buildings.</a:t>
            </a:r>
          </a:p>
          <a:p>
            <a:pPr marL="457200" indent="-274320">
              <a:spcBef>
                <a:spcPts val="1400"/>
              </a:spcBef>
              <a:buClr>
                <a:schemeClr val="accent3">
                  <a:lumMod val="20000"/>
                  <a:lumOff val="80000"/>
                </a:schemeClr>
              </a:buClr>
              <a:buFont typeface="Arial" panose="020B0604020202020204" pitchFamily="34" charset="0"/>
              <a:buChar char="•"/>
            </a:pPr>
            <a:r>
              <a:rPr lang="en-US" sz="2800" dirty="0">
                <a:solidFill>
                  <a:schemeClr val="bg1"/>
                </a:solidFill>
              </a:rPr>
              <a:t>Completed additions to the building.</a:t>
            </a:r>
          </a:p>
          <a:p>
            <a:pPr marL="457200" indent="-274320">
              <a:spcBef>
                <a:spcPts val="1400"/>
              </a:spcBef>
              <a:buClr>
                <a:schemeClr val="accent3">
                  <a:lumMod val="20000"/>
                  <a:lumOff val="80000"/>
                </a:schemeClr>
              </a:buClr>
              <a:buFont typeface="Arial" panose="020B0604020202020204" pitchFamily="34" charset="0"/>
              <a:buChar char="•"/>
            </a:pPr>
            <a:r>
              <a:rPr lang="en-US" sz="2800" dirty="0">
                <a:solidFill>
                  <a:schemeClr val="bg1"/>
                </a:solidFill>
              </a:rPr>
              <a:t>Permanent fixtures – blinds, drapes, lights,  equipment.</a:t>
            </a:r>
          </a:p>
          <a:p>
            <a:pPr marL="457200" indent="-274320">
              <a:spcBef>
                <a:spcPts val="1400"/>
              </a:spcBef>
              <a:buClr>
                <a:schemeClr val="accent3">
                  <a:lumMod val="20000"/>
                  <a:lumOff val="80000"/>
                </a:schemeClr>
              </a:buClr>
              <a:buFont typeface="Arial" panose="020B0604020202020204" pitchFamily="34" charset="0"/>
              <a:buChar char="•"/>
            </a:pPr>
            <a:r>
              <a:rPr lang="en-US" sz="2800" dirty="0">
                <a:solidFill>
                  <a:schemeClr val="bg1"/>
                </a:solidFill>
              </a:rPr>
              <a:t>Personal property – contents of business including leased equipment </a:t>
            </a:r>
            <a:r>
              <a:rPr lang="en-US" sz="2800" i="1" dirty="0">
                <a:solidFill>
                  <a:schemeClr val="accent3">
                    <a:lumMod val="20000"/>
                    <a:lumOff val="80000"/>
                  </a:schemeClr>
                </a:solidFill>
              </a:rPr>
              <a:t>(e.g., copiers).</a:t>
            </a:r>
          </a:p>
          <a:p>
            <a:pPr marL="457200" indent="-274320">
              <a:spcBef>
                <a:spcPts val="1400"/>
              </a:spcBef>
              <a:buClr>
                <a:schemeClr val="accent3">
                  <a:lumMod val="20000"/>
                  <a:lumOff val="80000"/>
                </a:schemeClr>
              </a:buClr>
              <a:buFont typeface="Arial" panose="020B0604020202020204" pitchFamily="34" charset="0"/>
              <a:buChar char="•"/>
            </a:pPr>
            <a:r>
              <a:rPr lang="en-US" sz="2800" dirty="0">
                <a:solidFill>
                  <a:schemeClr val="bg1"/>
                </a:solidFill>
              </a:rPr>
              <a:t>Property of others that business is working on – dry cleaner.</a:t>
            </a:r>
          </a:p>
          <a:p>
            <a:pPr marL="457200" indent="-274320">
              <a:spcBef>
                <a:spcPts val="1400"/>
              </a:spcBef>
              <a:buClr>
                <a:schemeClr val="accent3">
                  <a:lumMod val="20000"/>
                  <a:lumOff val="80000"/>
                </a:schemeClr>
              </a:buClr>
              <a:buFont typeface="Arial" panose="020B0604020202020204" pitchFamily="34" charset="0"/>
              <a:buChar char="•"/>
            </a:pPr>
            <a:r>
              <a:rPr lang="en-US" sz="2800" dirty="0">
                <a:solidFill>
                  <a:schemeClr val="bg1"/>
                </a:solidFill>
              </a:rPr>
              <a:t>Improvements to property done by tenant.</a:t>
            </a:r>
          </a:p>
        </p:txBody>
      </p:sp>
      <p:grpSp>
        <p:nvGrpSpPr>
          <p:cNvPr id="7" name="Group 6">
            <a:extLst>
              <a:ext uri="{FF2B5EF4-FFF2-40B4-BE49-F238E27FC236}">
                <a16:creationId xmlns:a16="http://schemas.microsoft.com/office/drawing/2014/main" id="{6AF39113-48A0-4C82-BD7A-CC5DA06E9D04}"/>
              </a:ext>
            </a:extLst>
          </p:cNvPr>
          <p:cNvGrpSpPr/>
          <p:nvPr/>
        </p:nvGrpSpPr>
        <p:grpSpPr>
          <a:xfrm flipH="1">
            <a:off x="701171" y="1346693"/>
            <a:ext cx="1372726" cy="4240030"/>
            <a:chOff x="1242764" y="1604946"/>
            <a:chExt cx="1509586" cy="4727686"/>
          </a:xfrm>
        </p:grpSpPr>
        <p:pic>
          <p:nvPicPr>
            <p:cNvPr id="3076" name="Picture 4" descr="Image result for parts of small commercial buildingscartoon">
              <a:extLst>
                <a:ext uri="{FF2B5EF4-FFF2-40B4-BE49-F238E27FC236}">
                  <a16:creationId xmlns:a16="http://schemas.microsoft.com/office/drawing/2014/main" id="{F0281CF8-D9D3-4317-996C-59D295E6F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14" t="14012" r="66732" b="16564"/>
            <a:stretch/>
          </p:blipFill>
          <p:spPr bwMode="auto">
            <a:xfrm>
              <a:off x="1242765" y="1604946"/>
              <a:ext cx="1509585" cy="3014570"/>
            </a:xfrm>
            <a:prstGeom prst="rect">
              <a:avLst/>
            </a:prstGeom>
            <a:noFill/>
            <a:ln w="15875">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9" name="Picture 4" descr="Image result for parts of small commercial buildingscartoon">
              <a:extLst>
                <a:ext uri="{FF2B5EF4-FFF2-40B4-BE49-F238E27FC236}">
                  <a16:creationId xmlns:a16="http://schemas.microsoft.com/office/drawing/2014/main" id="{C1BB4B7E-0637-4B6B-9078-05C878CDED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372" t="6313" r="4774" b="54610"/>
            <a:stretch/>
          </p:blipFill>
          <p:spPr bwMode="auto">
            <a:xfrm>
              <a:off x="1242764" y="4635811"/>
              <a:ext cx="1509585" cy="1696821"/>
            </a:xfrm>
            <a:prstGeom prst="rect">
              <a:avLst/>
            </a:prstGeom>
            <a:noFill/>
            <a:ln w="15875">
              <a:solidFill>
                <a:schemeClr val="accent5">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940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533455"/>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Business Income / Extra Expense</a:t>
            </a:r>
          </a:p>
        </p:txBody>
      </p:sp>
      <p:sp>
        <p:nvSpPr>
          <p:cNvPr id="4" name="TextBox 3">
            <a:extLst>
              <a:ext uri="{FF2B5EF4-FFF2-40B4-BE49-F238E27FC236}">
                <a16:creationId xmlns:a16="http://schemas.microsoft.com/office/drawing/2014/main" id="{20D6ACF3-926F-4B5A-ACCF-94041988FE7C}"/>
              </a:ext>
            </a:extLst>
          </p:cNvPr>
          <p:cNvSpPr txBox="1"/>
          <p:nvPr/>
        </p:nvSpPr>
        <p:spPr>
          <a:xfrm>
            <a:off x="473679" y="1858605"/>
            <a:ext cx="7030059" cy="3062377"/>
          </a:xfrm>
          <a:prstGeom prst="rect">
            <a:avLst/>
          </a:prstGeom>
          <a:noFill/>
        </p:spPr>
        <p:txBody>
          <a:bodyPr wrap="square" rtlCol="0">
            <a:spAutoFit/>
          </a:bodyPr>
          <a:lstStyle/>
          <a:p>
            <a:pPr marL="548640" indent="-457200">
              <a:spcAft>
                <a:spcPts val="3000"/>
              </a:spcAft>
              <a:buClr>
                <a:schemeClr val="accent3">
                  <a:lumMod val="20000"/>
                  <a:lumOff val="80000"/>
                </a:schemeClr>
              </a:buClr>
              <a:buFont typeface="Wingdings" panose="05000000000000000000" pitchFamily="2" charset="2"/>
              <a:buChar char="Ø"/>
            </a:pPr>
            <a:r>
              <a:rPr lang="en-US" sz="2800" dirty="0">
                <a:solidFill>
                  <a:schemeClr val="bg1"/>
                </a:solidFill>
              </a:rPr>
              <a:t>When the business owner has a loss and can’t conduct his business, the BOP will cover his loss of revenue and/or the additional expenses to stay open.</a:t>
            </a:r>
          </a:p>
          <a:p>
            <a:pPr marL="548640" indent="-457200">
              <a:spcAft>
                <a:spcPts val="3000"/>
              </a:spcAft>
              <a:buClr>
                <a:schemeClr val="accent3">
                  <a:lumMod val="20000"/>
                  <a:lumOff val="80000"/>
                </a:schemeClr>
              </a:buClr>
              <a:buFont typeface="Wingdings" panose="05000000000000000000" pitchFamily="2" charset="2"/>
              <a:buChar char="Ø"/>
            </a:pPr>
            <a:r>
              <a:rPr lang="en-US" sz="2800" dirty="0">
                <a:solidFill>
                  <a:schemeClr val="bg1"/>
                </a:solidFill>
              </a:rPr>
              <a:t>Insurance companies pay net income which is sales minus expenses for 12 months.</a:t>
            </a:r>
          </a:p>
        </p:txBody>
      </p:sp>
      <p:pic>
        <p:nvPicPr>
          <p:cNvPr id="4098" name="Picture 2" descr="Decline chart, falling business concept  illustration. global economic situation, profit collapse. man and woman workers Premium Vector">
            <a:extLst>
              <a:ext uri="{FF2B5EF4-FFF2-40B4-BE49-F238E27FC236}">
                <a16:creationId xmlns:a16="http://schemas.microsoft.com/office/drawing/2014/main" id="{1C437969-F021-42F4-BFAD-A6BA2F632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40" t="20298" r="7261" b="8798"/>
          <a:stretch/>
        </p:blipFill>
        <p:spPr bwMode="auto">
          <a:xfrm>
            <a:off x="7789128" y="2290369"/>
            <a:ext cx="3368356" cy="2107576"/>
          </a:xfrm>
          <a:prstGeom prst="rect">
            <a:avLst/>
          </a:prstGeom>
          <a:noFill/>
          <a:ln w="15875">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467466"/>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BOP MATH EXERCISE</a:t>
            </a:r>
          </a:p>
        </p:txBody>
      </p:sp>
      <p:sp>
        <p:nvSpPr>
          <p:cNvPr id="6" name="TextBox 5">
            <a:extLst>
              <a:ext uri="{FF2B5EF4-FFF2-40B4-BE49-F238E27FC236}">
                <a16:creationId xmlns:a16="http://schemas.microsoft.com/office/drawing/2014/main" id="{2C65A4C8-0BF4-43CA-8D0D-FBA710A717A1}"/>
              </a:ext>
            </a:extLst>
          </p:cNvPr>
          <p:cNvSpPr txBox="1"/>
          <p:nvPr/>
        </p:nvSpPr>
        <p:spPr>
          <a:xfrm>
            <a:off x="171148" y="1566898"/>
            <a:ext cx="5900447" cy="2554545"/>
          </a:xfrm>
          <a:prstGeom prst="rect">
            <a:avLst/>
          </a:prstGeom>
          <a:noFill/>
        </p:spPr>
        <p:txBody>
          <a:bodyPr wrap="square" rtlCol="0">
            <a:spAutoFit/>
          </a:bodyPr>
          <a:lstStyle/>
          <a:p>
            <a:pPr marL="457200" indent="-365760">
              <a:spcAft>
                <a:spcPts val="2400"/>
              </a:spcAft>
              <a:buClr>
                <a:schemeClr val="accent4">
                  <a:lumMod val="20000"/>
                  <a:lumOff val="80000"/>
                </a:schemeClr>
              </a:buClr>
              <a:buFont typeface="Wingdings" panose="05000000000000000000" pitchFamily="2" charset="2"/>
              <a:buChar char="§"/>
            </a:pPr>
            <a:r>
              <a:rPr lang="en-US" altLang="en-US" sz="2800" i="1" dirty="0">
                <a:solidFill>
                  <a:schemeClr val="accent2">
                    <a:lumMod val="60000"/>
                    <a:lumOff val="40000"/>
                  </a:schemeClr>
                </a:solidFill>
              </a:rPr>
              <a:t>Sheila’s Sporting Goods </a:t>
            </a:r>
            <a:r>
              <a:rPr lang="en-US" altLang="en-US" sz="2800" dirty="0">
                <a:solidFill>
                  <a:schemeClr val="bg1"/>
                </a:solidFill>
              </a:rPr>
              <a:t>had a fire, so she was forced to close her store for one month.</a:t>
            </a:r>
          </a:p>
          <a:p>
            <a:pPr marL="457200" indent="-365760">
              <a:spcAft>
                <a:spcPts val="2400"/>
              </a:spcAft>
              <a:buClr>
                <a:schemeClr val="accent4">
                  <a:lumMod val="20000"/>
                  <a:lumOff val="80000"/>
                </a:schemeClr>
              </a:buClr>
              <a:buFont typeface="Wingdings" panose="05000000000000000000" pitchFamily="2" charset="2"/>
              <a:buChar char="§"/>
            </a:pPr>
            <a:r>
              <a:rPr lang="en-US" altLang="en-US" sz="2800" dirty="0">
                <a:solidFill>
                  <a:schemeClr val="bg1"/>
                </a:solidFill>
              </a:rPr>
              <a:t>If a fire had not occurred, her revenues would have been $30,000.</a:t>
            </a:r>
            <a:endParaRPr lang="en-US" sz="2800" dirty="0">
              <a:solidFill>
                <a:schemeClr val="bg1"/>
              </a:solidFill>
            </a:endParaRPr>
          </a:p>
        </p:txBody>
      </p:sp>
      <p:sp>
        <p:nvSpPr>
          <p:cNvPr id="7" name="TextBox 6">
            <a:extLst>
              <a:ext uri="{FF2B5EF4-FFF2-40B4-BE49-F238E27FC236}">
                <a16:creationId xmlns:a16="http://schemas.microsoft.com/office/drawing/2014/main" id="{8CC78C08-0B52-4D9B-86EC-E9923B341D31}"/>
              </a:ext>
            </a:extLst>
          </p:cNvPr>
          <p:cNvSpPr txBox="1"/>
          <p:nvPr/>
        </p:nvSpPr>
        <p:spPr>
          <a:xfrm>
            <a:off x="6120407" y="1705396"/>
            <a:ext cx="5606537" cy="2277547"/>
          </a:xfrm>
          <a:prstGeom prst="rect">
            <a:avLst/>
          </a:prstGeom>
          <a:noFill/>
          <a:ln w="12700">
            <a:solidFill>
              <a:schemeClr val="accent2">
                <a:lumMod val="40000"/>
                <a:lumOff val="60000"/>
              </a:schemeClr>
            </a:solidFill>
          </a:ln>
        </p:spPr>
        <p:txBody>
          <a:bodyPr wrap="square" rtlCol="0">
            <a:spAutoFit/>
          </a:bodyPr>
          <a:lstStyle/>
          <a:p>
            <a:pPr marL="457200" indent="-365760">
              <a:spcBef>
                <a:spcPts val="1200"/>
              </a:spcBef>
              <a:buClr>
                <a:schemeClr val="accent4">
                  <a:lumMod val="20000"/>
                  <a:lumOff val="80000"/>
                </a:schemeClr>
              </a:buClr>
              <a:buFont typeface="Wingdings" panose="05000000000000000000" pitchFamily="2" charset="2"/>
              <a:buChar char="§"/>
            </a:pPr>
            <a:r>
              <a:rPr lang="en-US" altLang="en-US" sz="2600" dirty="0">
                <a:solidFill>
                  <a:schemeClr val="bg1"/>
                </a:solidFill>
              </a:rPr>
              <a:t>For the month Sheila’s records show:</a:t>
            </a:r>
          </a:p>
          <a:p>
            <a:pPr marL="800100" lvl="1" indent="-365760">
              <a:spcBef>
                <a:spcPts val="1200"/>
              </a:spcBef>
              <a:buClr>
                <a:schemeClr val="accent4">
                  <a:lumMod val="20000"/>
                  <a:lumOff val="80000"/>
                </a:schemeClr>
              </a:buClr>
              <a:buFont typeface="Courier New" panose="02070309020205020404" pitchFamily="49" charset="0"/>
              <a:buChar char="o"/>
            </a:pPr>
            <a:r>
              <a:rPr lang="en-US" altLang="en-US" sz="2400" dirty="0">
                <a:solidFill>
                  <a:schemeClr val="bg1"/>
                </a:solidFill>
              </a:rPr>
              <a:t>Continuing Expenses $8,500 – mortgage, etc. </a:t>
            </a:r>
          </a:p>
          <a:p>
            <a:pPr marL="800100" lvl="1" indent="-365760">
              <a:spcBef>
                <a:spcPts val="1200"/>
              </a:spcBef>
              <a:buClr>
                <a:schemeClr val="accent4">
                  <a:lumMod val="20000"/>
                  <a:lumOff val="80000"/>
                </a:schemeClr>
              </a:buClr>
              <a:buFont typeface="Courier New" panose="02070309020205020404" pitchFamily="49" charset="0"/>
              <a:buChar char="o"/>
            </a:pPr>
            <a:r>
              <a:rPr lang="en-US" altLang="en-US" sz="2400" dirty="0">
                <a:solidFill>
                  <a:schemeClr val="bg1"/>
                </a:solidFill>
              </a:rPr>
              <a:t>Non-Continuing Expenses $3,000 –  salaries, electricity, etc. </a:t>
            </a:r>
          </a:p>
        </p:txBody>
      </p:sp>
      <p:sp>
        <p:nvSpPr>
          <p:cNvPr id="10" name="TextBox 9">
            <a:extLst>
              <a:ext uri="{FF2B5EF4-FFF2-40B4-BE49-F238E27FC236}">
                <a16:creationId xmlns:a16="http://schemas.microsoft.com/office/drawing/2014/main" id="{FF012A69-420C-4709-8FD4-D4B5294E3595}"/>
              </a:ext>
            </a:extLst>
          </p:cNvPr>
          <p:cNvSpPr txBox="1"/>
          <p:nvPr/>
        </p:nvSpPr>
        <p:spPr>
          <a:xfrm rot="21126456">
            <a:off x="938227" y="5116895"/>
            <a:ext cx="5797255" cy="461665"/>
          </a:xfrm>
          <a:prstGeom prst="rect">
            <a:avLst/>
          </a:prstGeom>
          <a:noFill/>
        </p:spPr>
        <p:txBody>
          <a:bodyPr wrap="square">
            <a:spAutoFit/>
          </a:bodyPr>
          <a:lstStyle/>
          <a:p>
            <a:pPr lvl="1">
              <a:spcBef>
                <a:spcPts val="1200"/>
              </a:spcBef>
              <a:buFontTx/>
              <a:buNone/>
            </a:pPr>
            <a:r>
              <a:rPr lang="en-US" altLang="en-US" sz="2400" b="1" i="1" dirty="0">
                <a:solidFill>
                  <a:schemeClr val="accent2">
                    <a:lumMod val="60000"/>
                    <a:lumOff val="40000"/>
                  </a:schemeClr>
                </a:solidFill>
              </a:rPr>
              <a:t>What dollar amount will Sheila recover?</a:t>
            </a:r>
          </a:p>
        </p:txBody>
      </p:sp>
      <p:pic>
        <p:nvPicPr>
          <p:cNvPr id="11" name="Picture 2" descr="Image result for calculate">
            <a:extLst>
              <a:ext uri="{FF2B5EF4-FFF2-40B4-BE49-F238E27FC236}">
                <a16:creationId xmlns:a16="http://schemas.microsoft.com/office/drawing/2014/main" id="{6DD116F5-4F83-4E79-9026-387F3C71C9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664306" y="4320873"/>
            <a:ext cx="2053711" cy="205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9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383644"/>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Business Income Replacement</a:t>
            </a:r>
          </a:p>
        </p:txBody>
      </p:sp>
      <p:sp>
        <p:nvSpPr>
          <p:cNvPr id="4" name="TextBox 3">
            <a:extLst>
              <a:ext uri="{FF2B5EF4-FFF2-40B4-BE49-F238E27FC236}">
                <a16:creationId xmlns:a16="http://schemas.microsoft.com/office/drawing/2014/main" id="{20D6ACF3-926F-4B5A-ACCF-94041988FE7C}"/>
              </a:ext>
            </a:extLst>
          </p:cNvPr>
          <p:cNvSpPr txBox="1"/>
          <p:nvPr/>
        </p:nvSpPr>
        <p:spPr>
          <a:xfrm>
            <a:off x="555550" y="1294670"/>
            <a:ext cx="8692145" cy="4401205"/>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200" b="1" dirty="0">
                <a:solidFill>
                  <a:srgbClr val="FFD961"/>
                </a:solidFill>
              </a:rPr>
              <a:t>Extra Expense </a:t>
            </a:r>
            <a:r>
              <a:rPr lang="en-US" sz="2200" dirty="0">
                <a:solidFill>
                  <a:schemeClr val="bg1"/>
                </a:solidFill>
              </a:rPr>
              <a:t>pays for expenses the business owner incurs to continue his business after the loss (e.g., temporarily renting another space).</a:t>
            </a:r>
          </a:p>
          <a:p>
            <a:pPr marL="342900" indent="-342900">
              <a:spcAft>
                <a:spcPts val="2400"/>
              </a:spcAft>
              <a:buFont typeface="Arial" panose="020B0604020202020204" pitchFamily="34" charset="0"/>
              <a:buChar char="•"/>
            </a:pPr>
            <a:r>
              <a:rPr lang="en-US" sz="2200" b="1" dirty="0">
                <a:solidFill>
                  <a:srgbClr val="FFD961"/>
                </a:solidFill>
              </a:rPr>
              <a:t>Civil Authority </a:t>
            </a:r>
            <a:r>
              <a:rPr lang="en-US" sz="2200" dirty="0">
                <a:solidFill>
                  <a:schemeClr val="bg1"/>
                </a:solidFill>
              </a:rPr>
              <a:t>pays for the loss of revenue (up to three weeks) when the authorities prohibits access to your property due to loss at someone else’s property (e.g., fire department blocks off a street).</a:t>
            </a:r>
          </a:p>
          <a:p>
            <a:pPr marL="342900" indent="-342900">
              <a:spcAft>
                <a:spcPts val="2400"/>
              </a:spcAft>
              <a:buFont typeface="Arial" panose="020B0604020202020204" pitchFamily="34" charset="0"/>
              <a:buChar char="•"/>
            </a:pPr>
            <a:r>
              <a:rPr lang="en-US" sz="2200" dirty="0">
                <a:solidFill>
                  <a:srgbClr val="FFD961"/>
                </a:solidFill>
              </a:rPr>
              <a:t>Busin</a:t>
            </a:r>
            <a:r>
              <a:rPr lang="en-US" sz="2200" b="1" dirty="0">
                <a:solidFill>
                  <a:srgbClr val="FFD961"/>
                </a:solidFill>
              </a:rPr>
              <a:t>ess Income from Dependent Properties </a:t>
            </a:r>
            <a:r>
              <a:rPr lang="en-US" sz="2200" dirty="0">
                <a:solidFill>
                  <a:schemeClr val="bg1"/>
                </a:solidFill>
              </a:rPr>
              <a:t>pays for loss of revenue when a major business you depend on for your business to be successful has a loss impacting you (e.g., major store next to you has fire and now  you don’t have as many customers).</a:t>
            </a:r>
          </a:p>
          <a:p>
            <a:pPr marL="342900" indent="-342900" algn="ctr">
              <a:spcAft>
                <a:spcPts val="2400"/>
              </a:spcAft>
              <a:buSzPct val="80000"/>
              <a:buFont typeface="Wingdings" panose="05000000000000000000" pitchFamily="2" charset="2"/>
              <a:buChar char="q"/>
            </a:pPr>
            <a:r>
              <a:rPr lang="en-US" sz="2000" b="1" i="1" dirty="0">
                <a:solidFill>
                  <a:schemeClr val="accent3">
                    <a:lumMod val="60000"/>
                    <a:lumOff val="40000"/>
                  </a:schemeClr>
                </a:solidFill>
              </a:rPr>
              <a:t>All three of the above have a 72-hour deductible before the loss is paid.</a:t>
            </a:r>
            <a:endParaRPr lang="en-US" sz="2000" dirty="0">
              <a:solidFill>
                <a:schemeClr val="bg1"/>
              </a:solidFill>
            </a:endParaRPr>
          </a:p>
        </p:txBody>
      </p:sp>
      <p:pic>
        <p:nvPicPr>
          <p:cNvPr id="5124" name="Picture 4" descr="Image result for business income cartoon">
            <a:extLst>
              <a:ext uri="{FF2B5EF4-FFF2-40B4-BE49-F238E27FC236}">
                <a16:creationId xmlns:a16="http://schemas.microsoft.com/office/drawing/2014/main" id="{169D1161-2FBC-481F-A546-60248FDDC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8841" y="2185243"/>
            <a:ext cx="2088759" cy="2088759"/>
          </a:xfrm>
          <a:prstGeom prst="rect">
            <a:avLst/>
          </a:prstGeom>
          <a:noFill/>
          <a:ln w="12700">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0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806" y="482524"/>
            <a:ext cx="8147574"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Robbery / Theft – Additional Coverages on BOP</a:t>
            </a:r>
          </a:p>
        </p:txBody>
      </p:sp>
      <p:sp>
        <p:nvSpPr>
          <p:cNvPr id="4" name="TextBox 3">
            <a:extLst>
              <a:ext uri="{FF2B5EF4-FFF2-40B4-BE49-F238E27FC236}">
                <a16:creationId xmlns:a16="http://schemas.microsoft.com/office/drawing/2014/main" id="{20D6ACF3-926F-4B5A-ACCF-94041988FE7C}"/>
              </a:ext>
            </a:extLst>
          </p:cNvPr>
          <p:cNvSpPr txBox="1"/>
          <p:nvPr/>
        </p:nvSpPr>
        <p:spPr>
          <a:xfrm>
            <a:off x="209725" y="1610686"/>
            <a:ext cx="6493079" cy="1185324"/>
          </a:xfrm>
          <a:prstGeom prst="rect">
            <a:avLst/>
          </a:prstGeom>
          <a:noFill/>
        </p:spPr>
        <p:txBody>
          <a:bodyPr wrap="square" rtlCol="0">
            <a:spAutoFit/>
          </a:bodyPr>
          <a:lstStyle/>
          <a:p>
            <a:pPr>
              <a:spcBef>
                <a:spcPts val="1800"/>
              </a:spcBef>
            </a:pPr>
            <a:endParaRPr lang="en-US" sz="2800" dirty="0">
              <a:solidFill>
                <a:schemeClr val="bg1"/>
              </a:solidFill>
            </a:endParaRPr>
          </a:p>
          <a:p>
            <a:pPr marL="457200" indent="-457200">
              <a:lnSpc>
                <a:spcPct val="120000"/>
              </a:lnSpc>
              <a:spcBef>
                <a:spcPts val="1400"/>
              </a:spcBef>
              <a:buFont typeface="Arial" panose="020B0604020202020204" pitchFamily="34" charset="0"/>
              <a:buChar char="•"/>
            </a:pPr>
            <a:endParaRPr lang="en-US" sz="2800" dirty="0">
              <a:solidFill>
                <a:schemeClr val="bg1"/>
              </a:solidFill>
            </a:endParaRPr>
          </a:p>
        </p:txBody>
      </p:sp>
      <p:pic>
        <p:nvPicPr>
          <p:cNvPr id="6" name="Picture 2" descr="Image result for safe robbery cartoon">
            <a:extLst>
              <a:ext uri="{FF2B5EF4-FFF2-40B4-BE49-F238E27FC236}">
                <a16:creationId xmlns:a16="http://schemas.microsoft.com/office/drawing/2014/main" id="{994BF3B4-E231-49FC-BD08-FB9192CA63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18" b="3495"/>
          <a:stretch/>
        </p:blipFill>
        <p:spPr bwMode="auto">
          <a:xfrm>
            <a:off x="1266534" y="2161311"/>
            <a:ext cx="2381226" cy="26685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645845-B0B1-491E-8014-6D982BCFD4EA}"/>
              </a:ext>
            </a:extLst>
          </p:cNvPr>
          <p:cNvSpPr txBox="1"/>
          <p:nvPr/>
        </p:nvSpPr>
        <p:spPr>
          <a:xfrm>
            <a:off x="3808398" y="1963132"/>
            <a:ext cx="7267100" cy="3139321"/>
          </a:xfrm>
          <a:prstGeom prst="rect">
            <a:avLst/>
          </a:prstGeom>
          <a:noFill/>
        </p:spPr>
        <p:txBody>
          <a:bodyPr wrap="square">
            <a:spAutoFit/>
          </a:bodyPr>
          <a:lstStyle/>
          <a:p>
            <a:pPr>
              <a:spcAft>
                <a:spcPts val="3600"/>
              </a:spcAft>
            </a:pPr>
            <a:r>
              <a:rPr lang="en-US" sz="2800" dirty="0">
                <a:solidFill>
                  <a:srgbClr val="FFD347"/>
                </a:solidFill>
              </a:rPr>
              <a:t>Money &amp; Securities </a:t>
            </a:r>
            <a:r>
              <a:rPr lang="en-US" sz="2800" dirty="0">
                <a:solidFill>
                  <a:schemeClr val="bg1"/>
                </a:solidFill>
              </a:rPr>
              <a:t>–  this is not covered, so business owner must purchase additional coverage.  Covers robbery, burglary of money.</a:t>
            </a:r>
          </a:p>
          <a:p>
            <a:pPr>
              <a:spcAft>
                <a:spcPts val="3600"/>
              </a:spcAft>
            </a:pPr>
            <a:r>
              <a:rPr lang="en-US" sz="2800" dirty="0">
                <a:solidFill>
                  <a:srgbClr val="FFD347"/>
                </a:solidFill>
              </a:rPr>
              <a:t>Employee Dishonesty </a:t>
            </a:r>
            <a:r>
              <a:rPr lang="en-US" sz="2800" dirty="0">
                <a:solidFill>
                  <a:schemeClr val="bg1"/>
                </a:solidFill>
              </a:rPr>
              <a:t>– businesses can buy additional coverage to protect themselves against employees stealing from the business.</a:t>
            </a:r>
          </a:p>
        </p:txBody>
      </p:sp>
    </p:spTree>
    <p:extLst>
      <p:ext uri="{BB962C8B-B14F-4D97-AF65-F5344CB8AC3E}">
        <p14:creationId xmlns:p14="http://schemas.microsoft.com/office/powerpoint/2010/main" val="302641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12" y="391077"/>
            <a:ext cx="8147574"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Property Exclusions on BOP</a:t>
            </a:r>
          </a:p>
        </p:txBody>
      </p:sp>
      <p:sp>
        <p:nvSpPr>
          <p:cNvPr id="4" name="TextBox 3">
            <a:extLst>
              <a:ext uri="{FF2B5EF4-FFF2-40B4-BE49-F238E27FC236}">
                <a16:creationId xmlns:a16="http://schemas.microsoft.com/office/drawing/2014/main" id="{20D6ACF3-926F-4B5A-ACCF-94041988FE7C}"/>
              </a:ext>
            </a:extLst>
          </p:cNvPr>
          <p:cNvSpPr txBox="1"/>
          <p:nvPr/>
        </p:nvSpPr>
        <p:spPr>
          <a:xfrm>
            <a:off x="209725" y="1610686"/>
            <a:ext cx="6493079" cy="1185324"/>
          </a:xfrm>
          <a:prstGeom prst="rect">
            <a:avLst/>
          </a:prstGeom>
          <a:noFill/>
        </p:spPr>
        <p:txBody>
          <a:bodyPr wrap="square" rtlCol="0">
            <a:spAutoFit/>
          </a:bodyPr>
          <a:lstStyle/>
          <a:p>
            <a:pPr>
              <a:spcBef>
                <a:spcPts val="1800"/>
              </a:spcBef>
            </a:pPr>
            <a:endParaRPr lang="en-US" sz="2800" dirty="0">
              <a:solidFill>
                <a:schemeClr val="bg1"/>
              </a:solidFill>
            </a:endParaRPr>
          </a:p>
          <a:p>
            <a:pPr marL="457200" indent="-457200">
              <a:lnSpc>
                <a:spcPct val="120000"/>
              </a:lnSpc>
              <a:spcBef>
                <a:spcPts val="1400"/>
              </a:spcBef>
              <a:buFont typeface="Arial" panose="020B0604020202020204" pitchFamily="34" charset="0"/>
              <a:buChar char="•"/>
            </a:pPr>
            <a:endParaRPr lang="en-US" sz="2800" dirty="0">
              <a:solidFill>
                <a:schemeClr val="bg1"/>
              </a:solidFill>
            </a:endParaRPr>
          </a:p>
        </p:txBody>
      </p:sp>
      <p:sp>
        <p:nvSpPr>
          <p:cNvPr id="5" name="TextBox 4">
            <a:extLst>
              <a:ext uri="{FF2B5EF4-FFF2-40B4-BE49-F238E27FC236}">
                <a16:creationId xmlns:a16="http://schemas.microsoft.com/office/drawing/2014/main" id="{3D841044-F2B2-4A0A-97BF-6DA6DB1DC365}"/>
              </a:ext>
            </a:extLst>
          </p:cNvPr>
          <p:cNvSpPr txBox="1"/>
          <p:nvPr/>
        </p:nvSpPr>
        <p:spPr>
          <a:xfrm>
            <a:off x="778551" y="1349992"/>
            <a:ext cx="8147574" cy="4216539"/>
          </a:xfrm>
          <a:prstGeom prst="rect">
            <a:avLst/>
          </a:prstGeom>
          <a:noFill/>
        </p:spPr>
        <p:txBody>
          <a:bodyPr wrap="square" rtlCol="0">
            <a:spAutoFit/>
          </a:bodyPr>
          <a:lstStyle/>
          <a:p>
            <a:pPr marL="457200" indent="-457200">
              <a:spcBef>
                <a:spcPts val="1800"/>
              </a:spcBef>
              <a:buFont typeface="Wingdings" panose="05000000000000000000" pitchFamily="2" charset="2"/>
              <a:buChar char="ü"/>
            </a:pPr>
            <a:r>
              <a:rPr lang="en-US" sz="3200" dirty="0">
                <a:solidFill>
                  <a:srgbClr val="FFD961"/>
                </a:solidFill>
              </a:rPr>
              <a:t>Special Form or “Open Perils”</a:t>
            </a:r>
            <a:r>
              <a:rPr lang="en-US" sz="3200" dirty="0">
                <a:solidFill>
                  <a:schemeClr val="bg1"/>
                </a:solidFill>
              </a:rPr>
              <a:t>— everything is</a:t>
            </a:r>
            <a:br>
              <a:rPr lang="en-US" sz="3200" dirty="0">
                <a:solidFill>
                  <a:schemeClr val="bg1"/>
                </a:solidFill>
              </a:rPr>
            </a:br>
            <a:r>
              <a:rPr lang="en-US" sz="3200" dirty="0">
                <a:solidFill>
                  <a:schemeClr val="bg1"/>
                </a:solidFill>
              </a:rPr>
              <a:t>covered except what is excluded.</a:t>
            </a:r>
          </a:p>
          <a:p>
            <a:pPr marL="457200" indent="-457200">
              <a:spcBef>
                <a:spcPts val="1800"/>
              </a:spcBef>
              <a:buClr>
                <a:srgbClr val="FFD961"/>
              </a:buClr>
              <a:buFont typeface="Wingdings" panose="05000000000000000000" pitchFamily="2" charset="2"/>
              <a:buChar char="ü"/>
            </a:pPr>
            <a:r>
              <a:rPr lang="en-US" sz="3200" dirty="0">
                <a:solidFill>
                  <a:schemeClr val="bg1"/>
                </a:solidFill>
              </a:rPr>
              <a:t>Insurance companies </a:t>
            </a:r>
            <a:r>
              <a:rPr lang="en-US" sz="3200" dirty="0">
                <a:solidFill>
                  <a:srgbClr val="FFD961"/>
                </a:solidFill>
              </a:rPr>
              <a:t>exclude</a:t>
            </a:r>
            <a:r>
              <a:rPr lang="en-US" sz="3200" dirty="0">
                <a:solidFill>
                  <a:schemeClr val="bg1"/>
                </a:solidFill>
              </a:rPr>
              <a:t> things that are:</a:t>
            </a:r>
          </a:p>
          <a:p>
            <a:pPr marL="914400" lvl="1" indent="-457200">
              <a:spcBef>
                <a:spcPts val="1800"/>
              </a:spcBef>
              <a:buFont typeface="Wingdings" panose="05000000000000000000" pitchFamily="2" charset="2"/>
              <a:buChar char="§"/>
            </a:pPr>
            <a:r>
              <a:rPr lang="en-US" sz="2800" dirty="0">
                <a:solidFill>
                  <a:schemeClr val="bg1"/>
                </a:solidFill>
              </a:rPr>
              <a:t>Catastrophic </a:t>
            </a:r>
            <a:r>
              <a:rPr lang="en-US" sz="2800" i="1" dirty="0">
                <a:solidFill>
                  <a:schemeClr val="bg1"/>
                </a:solidFill>
              </a:rPr>
              <a:t>(e.g., nuclear)</a:t>
            </a:r>
          </a:p>
          <a:p>
            <a:pPr marL="914400" lvl="1" indent="-457200">
              <a:spcBef>
                <a:spcPts val="1800"/>
              </a:spcBef>
              <a:buFont typeface="Wingdings" panose="05000000000000000000" pitchFamily="2" charset="2"/>
              <a:buChar char="§"/>
            </a:pPr>
            <a:r>
              <a:rPr lang="en-US" sz="2800" dirty="0">
                <a:solidFill>
                  <a:schemeClr val="bg1"/>
                </a:solidFill>
              </a:rPr>
              <a:t>Intentional or maintenance of item</a:t>
            </a:r>
            <a:br>
              <a:rPr lang="en-US" sz="2800" dirty="0">
                <a:solidFill>
                  <a:schemeClr val="bg1"/>
                </a:solidFill>
              </a:rPr>
            </a:br>
            <a:r>
              <a:rPr lang="en-US" sz="2800" i="1" dirty="0">
                <a:solidFill>
                  <a:schemeClr val="bg1"/>
                </a:solidFill>
              </a:rPr>
              <a:t>(e.g., wear and tear)</a:t>
            </a:r>
          </a:p>
          <a:p>
            <a:pPr marL="914400" lvl="1" indent="-457200">
              <a:spcBef>
                <a:spcPts val="1800"/>
              </a:spcBef>
              <a:buFont typeface="Wingdings" panose="05000000000000000000" pitchFamily="2" charset="2"/>
              <a:buChar char="§"/>
            </a:pPr>
            <a:r>
              <a:rPr lang="en-US" sz="2800" dirty="0">
                <a:solidFill>
                  <a:schemeClr val="bg1"/>
                </a:solidFill>
              </a:rPr>
              <a:t>Better insured under another policy </a:t>
            </a:r>
            <a:r>
              <a:rPr lang="en-US" sz="2800" i="1" dirty="0">
                <a:solidFill>
                  <a:schemeClr val="bg1"/>
                </a:solidFill>
              </a:rPr>
              <a:t>(e.g., flood)</a:t>
            </a:r>
          </a:p>
        </p:txBody>
      </p:sp>
      <p:pic>
        <p:nvPicPr>
          <p:cNvPr id="10" name="Picture 6" descr="Related image">
            <a:extLst>
              <a:ext uri="{FF2B5EF4-FFF2-40B4-BE49-F238E27FC236}">
                <a16:creationId xmlns:a16="http://schemas.microsoft.com/office/drawing/2014/main" id="{04ACFA12-CF1E-4B44-9EAF-C80E267BC9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641" y="3618699"/>
            <a:ext cx="1899880" cy="18998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280BA09-2621-4322-B9DC-233B75C151B9}"/>
              </a:ext>
            </a:extLst>
          </p:cNvPr>
          <p:cNvSpPr txBox="1"/>
          <p:nvPr/>
        </p:nvSpPr>
        <p:spPr>
          <a:xfrm>
            <a:off x="1408134" y="5671166"/>
            <a:ext cx="6096000" cy="461665"/>
          </a:xfrm>
          <a:prstGeom prst="rect">
            <a:avLst/>
          </a:prstGeom>
          <a:noFill/>
        </p:spPr>
        <p:txBody>
          <a:bodyPr wrap="square">
            <a:spAutoFit/>
          </a:bodyPr>
          <a:lstStyle/>
          <a:p>
            <a:pPr algn="ctr"/>
            <a:r>
              <a:rPr lang="en-US" sz="2400" b="1" i="1" dirty="0">
                <a:solidFill>
                  <a:schemeClr val="accent3">
                    <a:lumMod val="60000"/>
                    <a:lumOff val="40000"/>
                  </a:schemeClr>
                </a:solidFill>
              </a:rPr>
              <a:t>Exception to exclusions is “following a fire”</a:t>
            </a:r>
          </a:p>
        </p:txBody>
      </p:sp>
      <p:pic>
        <p:nvPicPr>
          <p:cNvPr id="6150" name="Picture 6" descr="Image result for nuclear energy symbol cartoon">
            <a:extLst>
              <a:ext uri="{FF2B5EF4-FFF2-40B4-BE49-F238E27FC236}">
                <a16:creationId xmlns:a16="http://schemas.microsoft.com/office/drawing/2014/main" id="{9E73A9E3-7BA1-4FF2-B6B8-FE5490931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6036" y="2051668"/>
            <a:ext cx="1379639" cy="120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0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12" y="506647"/>
            <a:ext cx="8147574"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Insurance Limits</a:t>
            </a:r>
          </a:p>
        </p:txBody>
      </p:sp>
      <p:sp>
        <p:nvSpPr>
          <p:cNvPr id="3" name="Content Placeholder 2"/>
          <p:cNvSpPr>
            <a:spLocks noGrp="1"/>
          </p:cNvSpPr>
          <p:nvPr>
            <p:ph idx="1"/>
          </p:nvPr>
        </p:nvSpPr>
        <p:spPr>
          <a:xfrm>
            <a:off x="1476714" y="1679492"/>
            <a:ext cx="8689596" cy="3408219"/>
          </a:xfrm>
        </p:spPr>
        <p:txBody>
          <a:bodyPr>
            <a:normAutofit/>
          </a:bodyPr>
          <a:lstStyle/>
          <a:p>
            <a:pPr eaLnBrk="0" hangingPunct="0">
              <a:spcBef>
                <a:spcPts val="1200"/>
              </a:spcBef>
              <a:buFont typeface="Wingdings" panose="05000000000000000000" pitchFamily="2" charset="2"/>
              <a:buChar char="§"/>
            </a:pPr>
            <a:r>
              <a:rPr lang="en-US" altLang="en-US" sz="3600" dirty="0"/>
              <a:t> </a:t>
            </a:r>
            <a:endParaRPr lang="en-US" sz="3600" dirty="0">
              <a:latin typeface="Monserrat"/>
            </a:endParaRPr>
          </a:p>
        </p:txBody>
      </p:sp>
      <p:sp>
        <p:nvSpPr>
          <p:cNvPr id="12" name="TextBox 11">
            <a:extLst>
              <a:ext uri="{FF2B5EF4-FFF2-40B4-BE49-F238E27FC236}">
                <a16:creationId xmlns:a16="http://schemas.microsoft.com/office/drawing/2014/main" id="{6F020CE4-706E-4ACC-A402-B4552F9207F3}"/>
              </a:ext>
            </a:extLst>
          </p:cNvPr>
          <p:cNvSpPr txBox="1"/>
          <p:nvPr/>
        </p:nvSpPr>
        <p:spPr>
          <a:xfrm>
            <a:off x="556187" y="2553446"/>
            <a:ext cx="7926528" cy="3216265"/>
          </a:xfrm>
          <a:prstGeom prst="rect">
            <a:avLst/>
          </a:prstGeom>
          <a:noFill/>
          <a:ln w="12700">
            <a:solidFill>
              <a:schemeClr val="tx2">
                <a:lumMod val="50000"/>
              </a:schemeClr>
            </a:solidFill>
          </a:ln>
        </p:spPr>
        <p:txBody>
          <a:bodyPr wrap="square" rtlCol="0">
            <a:spAutoFit/>
          </a:bodyPr>
          <a:lstStyle/>
          <a:p>
            <a:pPr marL="548640" indent="-457200">
              <a:spcAft>
                <a:spcPts val="3000"/>
              </a:spcAft>
              <a:buClr>
                <a:schemeClr val="accent3">
                  <a:lumMod val="40000"/>
                  <a:lumOff val="60000"/>
                </a:schemeClr>
              </a:buClr>
              <a:buSzPct val="95000"/>
              <a:buFont typeface="Wingdings" panose="05000000000000000000" pitchFamily="2" charset="2"/>
              <a:buChar char="Ø"/>
            </a:pPr>
            <a:r>
              <a:rPr lang="en-US" sz="3200" dirty="0">
                <a:solidFill>
                  <a:schemeClr val="bg1"/>
                </a:solidFill>
              </a:rPr>
              <a:t>Outdoor Signs – $1,000</a:t>
            </a:r>
          </a:p>
          <a:p>
            <a:pPr marL="548640" indent="-457200">
              <a:spcAft>
                <a:spcPts val="3000"/>
              </a:spcAft>
              <a:buClr>
                <a:schemeClr val="accent3">
                  <a:lumMod val="40000"/>
                  <a:lumOff val="60000"/>
                </a:schemeClr>
              </a:buClr>
              <a:buSzPct val="95000"/>
              <a:buFont typeface="Wingdings" panose="05000000000000000000" pitchFamily="2" charset="2"/>
              <a:buChar char="Ø"/>
            </a:pPr>
            <a:r>
              <a:rPr lang="en-US" sz="3200" dirty="0">
                <a:solidFill>
                  <a:schemeClr val="bg1"/>
                </a:solidFill>
              </a:rPr>
              <a:t>Automatic Building Limit Increase – 8%</a:t>
            </a:r>
          </a:p>
          <a:p>
            <a:pPr marL="548640" indent="-457200">
              <a:spcAft>
                <a:spcPts val="3000"/>
              </a:spcAft>
              <a:buClr>
                <a:schemeClr val="accent3">
                  <a:lumMod val="40000"/>
                  <a:lumOff val="60000"/>
                </a:schemeClr>
              </a:buClr>
              <a:buSzPct val="95000"/>
              <a:buFont typeface="Wingdings" panose="05000000000000000000" pitchFamily="2" charset="2"/>
              <a:buChar char="Ø"/>
            </a:pPr>
            <a:r>
              <a:rPr lang="en-US" sz="3200" dirty="0">
                <a:solidFill>
                  <a:schemeClr val="bg1"/>
                </a:solidFill>
              </a:rPr>
              <a:t>Increase 25% for seasonal property </a:t>
            </a:r>
          </a:p>
          <a:p>
            <a:pPr marL="548640" indent="-457200">
              <a:spcAft>
                <a:spcPts val="3000"/>
              </a:spcAft>
              <a:buClr>
                <a:schemeClr val="accent3">
                  <a:lumMod val="40000"/>
                  <a:lumOff val="60000"/>
                </a:schemeClr>
              </a:buClr>
              <a:buSzPct val="95000"/>
              <a:buFont typeface="Wingdings" panose="05000000000000000000" pitchFamily="2" charset="2"/>
              <a:buChar char="Ø"/>
            </a:pPr>
            <a:r>
              <a:rPr lang="en-US" sz="3200" dirty="0">
                <a:solidFill>
                  <a:schemeClr val="bg1"/>
                </a:solidFill>
              </a:rPr>
              <a:t>Deductibles – amount business owner pays</a:t>
            </a:r>
          </a:p>
        </p:txBody>
      </p:sp>
      <p:pic>
        <p:nvPicPr>
          <p:cNvPr id="1026" name="Picture 2" descr="Image result for 3 outdoor business signs cartoon">
            <a:extLst>
              <a:ext uri="{FF2B5EF4-FFF2-40B4-BE49-F238E27FC236}">
                <a16:creationId xmlns:a16="http://schemas.microsoft.com/office/drawing/2014/main" id="{38DFBC32-DFF8-46F5-B538-CB628843B6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2" r="15909"/>
          <a:stretch/>
        </p:blipFill>
        <p:spPr bwMode="auto">
          <a:xfrm>
            <a:off x="8199910" y="2770263"/>
            <a:ext cx="2875166" cy="2179516"/>
          </a:xfrm>
          <a:prstGeom prst="rect">
            <a:avLst/>
          </a:prstGeom>
          <a:noFill/>
          <a:ln w="12700">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outdoor business signs cartoon">
            <a:extLst>
              <a:ext uri="{FF2B5EF4-FFF2-40B4-BE49-F238E27FC236}">
                <a16:creationId xmlns:a16="http://schemas.microsoft.com/office/drawing/2014/main" id="{9B2DC010-ACC3-4C70-B73A-786E92AFB5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25" t="2337" r="6051"/>
          <a:stretch/>
        </p:blipFill>
        <p:spPr bwMode="auto">
          <a:xfrm>
            <a:off x="1244337" y="717688"/>
            <a:ext cx="1877601" cy="1675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5683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12" y="363145"/>
            <a:ext cx="8147574"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Tips if You Have a Loss in Your Business</a:t>
            </a:r>
          </a:p>
        </p:txBody>
      </p:sp>
      <p:sp>
        <p:nvSpPr>
          <p:cNvPr id="3" name="Content Placeholder 2"/>
          <p:cNvSpPr>
            <a:spLocks noGrp="1"/>
          </p:cNvSpPr>
          <p:nvPr>
            <p:ph idx="1"/>
          </p:nvPr>
        </p:nvSpPr>
        <p:spPr>
          <a:xfrm>
            <a:off x="1476714" y="1754908"/>
            <a:ext cx="9238570" cy="4449563"/>
          </a:xfrm>
        </p:spPr>
        <p:txBody>
          <a:bodyPr>
            <a:normAutofit/>
          </a:bodyPr>
          <a:lstStyle/>
          <a:p>
            <a:pPr eaLnBrk="0" hangingPunct="0">
              <a:spcBef>
                <a:spcPts val="1200"/>
              </a:spcBef>
              <a:buFont typeface="Wingdings" panose="05000000000000000000" pitchFamily="2" charset="2"/>
              <a:buChar char="§"/>
            </a:pPr>
            <a:r>
              <a:rPr lang="en-US" altLang="en-US" sz="3600" dirty="0"/>
              <a:t> </a:t>
            </a:r>
            <a:endParaRPr lang="en-US" sz="3600" dirty="0">
              <a:latin typeface="Monserrat"/>
            </a:endParaRPr>
          </a:p>
        </p:txBody>
      </p:sp>
      <p:sp>
        <p:nvSpPr>
          <p:cNvPr id="4" name="TextBox 3">
            <a:extLst>
              <a:ext uri="{FF2B5EF4-FFF2-40B4-BE49-F238E27FC236}">
                <a16:creationId xmlns:a16="http://schemas.microsoft.com/office/drawing/2014/main" id="{20D6ACF3-926F-4B5A-ACCF-94041988FE7C}"/>
              </a:ext>
            </a:extLst>
          </p:cNvPr>
          <p:cNvSpPr txBox="1"/>
          <p:nvPr/>
        </p:nvSpPr>
        <p:spPr>
          <a:xfrm>
            <a:off x="209725" y="1610686"/>
            <a:ext cx="6493079" cy="1185324"/>
          </a:xfrm>
          <a:prstGeom prst="rect">
            <a:avLst/>
          </a:prstGeom>
          <a:noFill/>
        </p:spPr>
        <p:txBody>
          <a:bodyPr wrap="square" rtlCol="0">
            <a:spAutoFit/>
          </a:bodyPr>
          <a:lstStyle/>
          <a:p>
            <a:pPr>
              <a:spcBef>
                <a:spcPts val="1800"/>
              </a:spcBef>
            </a:pPr>
            <a:endParaRPr lang="en-US" sz="2800" dirty="0">
              <a:solidFill>
                <a:schemeClr val="bg1"/>
              </a:solidFill>
            </a:endParaRPr>
          </a:p>
          <a:p>
            <a:pPr marL="457200" indent="-457200">
              <a:lnSpc>
                <a:spcPct val="120000"/>
              </a:lnSpc>
              <a:spcBef>
                <a:spcPts val="1400"/>
              </a:spcBef>
              <a:buFont typeface="Arial" panose="020B0604020202020204" pitchFamily="34" charset="0"/>
              <a:buChar char="•"/>
            </a:pPr>
            <a:endParaRPr lang="en-US" sz="2800" dirty="0">
              <a:solidFill>
                <a:schemeClr val="bg1"/>
              </a:solidFill>
            </a:endParaRPr>
          </a:p>
        </p:txBody>
      </p:sp>
      <p:sp>
        <p:nvSpPr>
          <p:cNvPr id="12" name="TextBox 11">
            <a:extLst>
              <a:ext uri="{FF2B5EF4-FFF2-40B4-BE49-F238E27FC236}">
                <a16:creationId xmlns:a16="http://schemas.microsoft.com/office/drawing/2014/main" id="{6F020CE4-706E-4ACC-A402-B4552F9207F3}"/>
              </a:ext>
            </a:extLst>
          </p:cNvPr>
          <p:cNvSpPr txBox="1"/>
          <p:nvPr/>
        </p:nvSpPr>
        <p:spPr>
          <a:xfrm>
            <a:off x="1274366" y="1407367"/>
            <a:ext cx="7629644" cy="4708981"/>
          </a:xfrm>
          <a:prstGeom prst="rect">
            <a:avLst/>
          </a:prstGeom>
          <a:noFill/>
        </p:spPr>
        <p:txBody>
          <a:bodyPr wrap="square" rtlCol="0">
            <a:spAutoFit/>
          </a:bodyPr>
          <a:lstStyle/>
          <a:p>
            <a:pPr marL="457200" indent="-457200">
              <a:spcAft>
                <a:spcPts val="1800"/>
              </a:spcAft>
              <a:buClr>
                <a:schemeClr val="accent3">
                  <a:lumMod val="60000"/>
                  <a:lumOff val="40000"/>
                </a:schemeClr>
              </a:buClr>
              <a:buSzPct val="95000"/>
              <a:buFont typeface="Wingdings" panose="05000000000000000000" pitchFamily="2" charset="2"/>
              <a:buChar char="ü"/>
            </a:pPr>
            <a:r>
              <a:rPr lang="en-US" sz="3000" dirty="0">
                <a:solidFill>
                  <a:schemeClr val="bg1"/>
                </a:solidFill>
              </a:rPr>
              <a:t>Notify Police</a:t>
            </a:r>
          </a:p>
          <a:p>
            <a:pPr marL="457200" indent="-457200">
              <a:spcAft>
                <a:spcPts val="1800"/>
              </a:spcAft>
              <a:buClr>
                <a:schemeClr val="accent3">
                  <a:lumMod val="60000"/>
                  <a:lumOff val="40000"/>
                </a:schemeClr>
              </a:buClr>
              <a:buSzPct val="95000"/>
              <a:buFont typeface="Wingdings" panose="05000000000000000000" pitchFamily="2" charset="2"/>
              <a:buChar char="ü"/>
            </a:pPr>
            <a:r>
              <a:rPr lang="en-US" sz="3000" dirty="0">
                <a:solidFill>
                  <a:schemeClr val="bg1"/>
                </a:solidFill>
              </a:rPr>
              <a:t>Call your Insurance Agent</a:t>
            </a:r>
          </a:p>
          <a:p>
            <a:pPr marL="457200" indent="-457200">
              <a:spcAft>
                <a:spcPts val="1800"/>
              </a:spcAft>
              <a:buClr>
                <a:schemeClr val="accent3">
                  <a:lumMod val="60000"/>
                  <a:lumOff val="40000"/>
                </a:schemeClr>
              </a:buClr>
              <a:buSzPct val="95000"/>
              <a:buFont typeface="Wingdings" panose="05000000000000000000" pitchFamily="2" charset="2"/>
              <a:buChar char="ü"/>
            </a:pPr>
            <a:r>
              <a:rPr lang="en-US" sz="3000" dirty="0">
                <a:solidFill>
                  <a:schemeClr val="bg1"/>
                </a:solidFill>
              </a:rPr>
              <a:t>Give description of loss – how, when, where</a:t>
            </a:r>
          </a:p>
          <a:p>
            <a:pPr marL="457200" indent="-457200">
              <a:spcAft>
                <a:spcPts val="1800"/>
              </a:spcAft>
              <a:buClr>
                <a:schemeClr val="accent3">
                  <a:lumMod val="60000"/>
                  <a:lumOff val="40000"/>
                </a:schemeClr>
              </a:buClr>
              <a:buSzPct val="95000"/>
              <a:buFont typeface="Wingdings" panose="05000000000000000000" pitchFamily="2" charset="2"/>
              <a:buChar char="ü"/>
            </a:pPr>
            <a:r>
              <a:rPr lang="en-US" sz="3000" dirty="0">
                <a:solidFill>
                  <a:schemeClr val="bg1"/>
                </a:solidFill>
              </a:rPr>
              <a:t>Protect property from further damage</a:t>
            </a:r>
          </a:p>
          <a:p>
            <a:pPr marL="457200" indent="-457200">
              <a:spcAft>
                <a:spcPts val="1800"/>
              </a:spcAft>
              <a:buClr>
                <a:schemeClr val="accent3">
                  <a:lumMod val="60000"/>
                  <a:lumOff val="40000"/>
                </a:schemeClr>
              </a:buClr>
              <a:buSzPct val="95000"/>
              <a:buFont typeface="Wingdings" panose="05000000000000000000" pitchFamily="2" charset="2"/>
              <a:buChar char="ü"/>
            </a:pPr>
            <a:r>
              <a:rPr lang="en-US" sz="3000" dirty="0">
                <a:solidFill>
                  <a:schemeClr val="bg1"/>
                </a:solidFill>
              </a:rPr>
              <a:t>Provide list of damaged property</a:t>
            </a:r>
          </a:p>
          <a:p>
            <a:pPr marL="457200" indent="-457200">
              <a:spcAft>
                <a:spcPts val="1800"/>
              </a:spcAft>
              <a:buClr>
                <a:schemeClr val="accent3">
                  <a:lumMod val="60000"/>
                  <a:lumOff val="40000"/>
                </a:schemeClr>
              </a:buClr>
              <a:buSzPct val="95000"/>
              <a:buFont typeface="Wingdings" panose="05000000000000000000" pitchFamily="2" charset="2"/>
              <a:buChar char="ü"/>
            </a:pPr>
            <a:r>
              <a:rPr lang="en-US" sz="3000" dirty="0">
                <a:solidFill>
                  <a:schemeClr val="bg1"/>
                </a:solidFill>
              </a:rPr>
              <a:t>Cooperate with insurance company</a:t>
            </a:r>
          </a:p>
          <a:p>
            <a:pPr marL="457200" indent="-457200">
              <a:spcAft>
                <a:spcPts val="1800"/>
              </a:spcAft>
              <a:buClr>
                <a:schemeClr val="accent3">
                  <a:lumMod val="60000"/>
                  <a:lumOff val="40000"/>
                </a:schemeClr>
              </a:buClr>
              <a:buSzPct val="95000"/>
              <a:buFont typeface="Wingdings" panose="05000000000000000000" pitchFamily="2" charset="2"/>
              <a:buChar char="ü"/>
            </a:pPr>
            <a:r>
              <a:rPr lang="en-US" sz="3000" dirty="0">
                <a:solidFill>
                  <a:schemeClr val="bg1"/>
                </a:solidFill>
              </a:rPr>
              <a:t>Resume your business ASAP</a:t>
            </a:r>
          </a:p>
        </p:txBody>
      </p:sp>
      <p:grpSp>
        <p:nvGrpSpPr>
          <p:cNvPr id="5" name="Group 4">
            <a:extLst>
              <a:ext uri="{FF2B5EF4-FFF2-40B4-BE49-F238E27FC236}">
                <a16:creationId xmlns:a16="http://schemas.microsoft.com/office/drawing/2014/main" id="{A086D44F-4477-4EA8-9767-98CD32C7E08E}"/>
              </a:ext>
            </a:extLst>
          </p:cNvPr>
          <p:cNvGrpSpPr/>
          <p:nvPr/>
        </p:nvGrpSpPr>
        <p:grpSpPr>
          <a:xfrm>
            <a:off x="8904010" y="1847375"/>
            <a:ext cx="1333500" cy="3450855"/>
            <a:chOff x="8904010" y="1847375"/>
            <a:chExt cx="1333500" cy="3450855"/>
          </a:xfrm>
        </p:grpSpPr>
        <p:pic>
          <p:nvPicPr>
            <p:cNvPr id="1026" name="Picture 2" descr="Image result for police officer on phone cartoon">
              <a:extLst>
                <a:ext uri="{FF2B5EF4-FFF2-40B4-BE49-F238E27FC236}">
                  <a16:creationId xmlns:a16="http://schemas.microsoft.com/office/drawing/2014/main" id="{BC6B9B50-5CC3-47FA-AA2D-E8E39E7A5F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959"/>
            <a:stretch/>
          </p:blipFill>
          <p:spPr bwMode="auto">
            <a:xfrm>
              <a:off x="8904010" y="1847375"/>
              <a:ext cx="1333500" cy="1577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Image result for serious businesswoman talking on phone cartoon">
              <a:extLst>
                <a:ext uri="{FF2B5EF4-FFF2-40B4-BE49-F238E27FC236}">
                  <a16:creationId xmlns:a16="http://schemas.microsoft.com/office/drawing/2014/main" id="{36F284F8-EDB4-4D2A-9DD5-1DD43B8970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48" t="10815" r="20031" b="40108"/>
            <a:stretch/>
          </p:blipFill>
          <p:spPr bwMode="auto">
            <a:xfrm>
              <a:off x="8939116" y="3790121"/>
              <a:ext cx="1263287" cy="15081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473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12" y="559109"/>
            <a:ext cx="8147574"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Amount of Insurance Required</a:t>
            </a:r>
          </a:p>
        </p:txBody>
      </p:sp>
      <p:grpSp>
        <p:nvGrpSpPr>
          <p:cNvPr id="10" name="Group 9">
            <a:extLst>
              <a:ext uri="{FF2B5EF4-FFF2-40B4-BE49-F238E27FC236}">
                <a16:creationId xmlns:a16="http://schemas.microsoft.com/office/drawing/2014/main" id="{F0AE2658-B991-4B87-94FC-0C7D4543DBEA}"/>
              </a:ext>
            </a:extLst>
          </p:cNvPr>
          <p:cNvGrpSpPr/>
          <p:nvPr/>
        </p:nvGrpSpPr>
        <p:grpSpPr>
          <a:xfrm>
            <a:off x="3321723" y="4419036"/>
            <a:ext cx="5548553" cy="1581139"/>
            <a:chOff x="2069890" y="4723732"/>
            <a:chExt cx="5548553" cy="1581139"/>
          </a:xfrm>
        </p:grpSpPr>
        <p:pic>
          <p:nvPicPr>
            <p:cNvPr id="2050" name="Picture 2" descr="Image result for calculate expenses cartoon">
              <a:extLst>
                <a:ext uri="{FF2B5EF4-FFF2-40B4-BE49-F238E27FC236}">
                  <a16:creationId xmlns:a16="http://schemas.microsoft.com/office/drawing/2014/main" id="{EC9440EB-E7F9-4C10-85C9-054BDBCBB9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01" t="12096" r="6738" b="17526"/>
            <a:stretch/>
          </p:blipFill>
          <p:spPr bwMode="auto">
            <a:xfrm>
              <a:off x="5787164" y="4723733"/>
              <a:ext cx="1831279" cy="1581138"/>
            </a:xfrm>
            <a:prstGeom prst="rect">
              <a:avLst/>
            </a:prstGeom>
            <a:noFill/>
            <a:ln>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2052" name="Picture 4" descr="Image result for CALCULATING NUMBERS IN MATH cartoon">
              <a:extLst>
                <a:ext uri="{FF2B5EF4-FFF2-40B4-BE49-F238E27FC236}">
                  <a16:creationId xmlns:a16="http://schemas.microsoft.com/office/drawing/2014/main" id="{F05A49E7-FBB8-4D00-9757-FD2BE7A8AB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670" t="10683" r="6869" b="38834"/>
            <a:stretch/>
          </p:blipFill>
          <p:spPr bwMode="auto">
            <a:xfrm>
              <a:off x="2069890" y="4723732"/>
              <a:ext cx="1988821" cy="1581138"/>
            </a:xfrm>
            <a:prstGeom prst="rect">
              <a:avLst/>
            </a:prstGeom>
            <a:noFill/>
            <a:ln w="12700">
              <a:solidFill>
                <a:schemeClr val="accent3">
                  <a:lumMod val="75000"/>
                </a:schemeClr>
              </a:solidFill>
            </a:ln>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3E0D55B4-59E2-469C-8416-F6B78EC0B462}"/>
              </a:ext>
            </a:extLst>
          </p:cNvPr>
          <p:cNvSpPr txBox="1"/>
          <p:nvPr/>
        </p:nvSpPr>
        <p:spPr>
          <a:xfrm>
            <a:off x="1707510" y="2938640"/>
            <a:ext cx="8776978" cy="1107996"/>
          </a:xfrm>
          <a:prstGeom prst="rect">
            <a:avLst/>
          </a:prstGeom>
          <a:noFill/>
        </p:spPr>
        <p:txBody>
          <a:bodyPr wrap="square">
            <a:spAutoFit/>
          </a:bodyPr>
          <a:lstStyle/>
          <a:p>
            <a:pPr>
              <a:spcBef>
                <a:spcPts val="1200"/>
              </a:spcBef>
            </a:pPr>
            <a:r>
              <a:rPr lang="en-US" sz="2800" b="1" i="1" u="sng" dirty="0">
                <a:solidFill>
                  <a:schemeClr val="accent3">
                    <a:lumMod val="20000"/>
                    <a:lumOff val="80000"/>
                  </a:schemeClr>
                </a:solidFill>
              </a:rPr>
              <a:t>EQUATION</a:t>
            </a:r>
            <a:r>
              <a:rPr lang="en-US" sz="2800" b="1" i="1" dirty="0">
                <a:solidFill>
                  <a:schemeClr val="accent3">
                    <a:lumMod val="20000"/>
                    <a:lumOff val="80000"/>
                  </a:schemeClr>
                </a:solidFill>
              </a:rPr>
              <a:t>:</a:t>
            </a:r>
          </a:p>
          <a:p>
            <a:pPr>
              <a:spcBef>
                <a:spcPts val="1200"/>
              </a:spcBef>
            </a:pPr>
            <a:r>
              <a:rPr lang="en-US" sz="2800" b="1" dirty="0">
                <a:solidFill>
                  <a:schemeClr val="accent3">
                    <a:lumMod val="40000"/>
                    <a:lumOff val="60000"/>
                  </a:schemeClr>
                </a:solidFill>
              </a:rPr>
              <a:t>   Value to Replace Building    X    Coinsurance Percentage</a:t>
            </a:r>
          </a:p>
        </p:txBody>
      </p:sp>
      <p:grpSp>
        <p:nvGrpSpPr>
          <p:cNvPr id="11" name="Group 10">
            <a:extLst>
              <a:ext uri="{FF2B5EF4-FFF2-40B4-BE49-F238E27FC236}">
                <a16:creationId xmlns:a16="http://schemas.microsoft.com/office/drawing/2014/main" id="{0DD083F4-6BE6-4FD2-A6BE-DA28FB5E9E18}"/>
              </a:ext>
            </a:extLst>
          </p:cNvPr>
          <p:cNvGrpSpPr/>
          <p:nvPr/>
        </p:nvGrpSpPr>
        <p:grpSpPr>
          <a:xfrm>
            <a:off x="829558" y="1214760"/>
            <a:ext cx="9298781" cy="1451723"/>
            <a:chOff x="829558" y="1252468"/>
            <a:chExt cx="9298781" cy="1451723"/>
          </a:xfrm>
        </p:grpSpPr>
        <p:sp>
          <p:nvSpPr>
            <p:cNvPr id="12" name="TextBox 11">
              <a:extLst>
                <a:ext uri="{FF2B5EF4-FFF2-40B4-BE49-F238E27FC236}">
                  <a16:creationId xmlns:a16="http://schemas.microsoft.com/office/drawing/2014/main" id="{6F020CE4-706E-4ACC-A402-B4552F9207F3}"/>
                </a:ext>
              </a:extLst>
            </p:cNvPr>
            <p:cNvSpPr txBox="1"/>
            <p:nvPr/>
          </p:nvSpPr>
          <p:spPr>
            <a:xfrm>
              <a:off x="2063661" y="1626973"/>
              <a:ext cx="8064678" cy="1077218"/>
            </a:xfrm>
            <a:prstGeom prst="rect">
              <a:avLst/>
            </a:prstGeom>
            <a:noFill/>
          </p:spPr>
          <p:txBody>
            <a:bodyPr wrap="square" rtlCol="0">
              <a:spAutoFit/>
            </a:bodyPr>
            <a:lstStyle/>
            <a:p>
              <a:pPr>
                <a:spcBef>
                  <a:spcPts val="1200"/>
                </a:spcBef>
              </a:pPr>
              <a:r>
                <a:rPr lang="en-US" altLang="en-US" sz="3200" dirty="0">
                  <a:solidFill>
                    <a:schemeClr val="bg1"/>
                  </a:solidFill>
                </a:rPr>
                <a:t>Your Business Owner’s Policy replaces damaged items provided you carry enough insurance.</a:t>
              </a:r>
              <a:r>
                <a:rPr lang="en-US" sz="3200" b="1" dirty="0"/>
                <a:t> </a:t>
              </a:r>
            </a:p>
          </p:txBody>
        </p:sp>
        <p:pic>
          <p:nvPicPr>
            <p:cNvPr id="2054" name="Picture 6" descr="Image result for curving arropw cartoon">
              <a:extLst>
                <a:ext uri="{FF2B5EF4-FFF2-40B4-BE49-F238E27FC236}">
                  <a16:creationId xmlns:a16="http://schemas.microsoft.com/office/drawing/2014/main" id="{A2C84A41-43CB-4F48-8308-14C9ACDB9C24}"/>
                </a:ext>
              </a:extLst>
            </p:cNvPr>
            <p:cNvPicPr>
              <a:picLocks noChangeAspect="1" noChangeArrowheads="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2435" t="31245" r="21295" b="20260"/>
            <a:stretch/>
          </p:blipFill>
          <p:spPr bwMode="auto">
            <a:xfrm rot="949206">
              <a:off x="829558" y="1252468"/>
              <a:ext cx="1345236" cy="6440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718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344110"/>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BOP MATH EXERCISE #2</a:t>
            </a:r>
          </a:p>
        </p:txBody>
      </p:sp>
      <p:sp>
        <p:nvSpPr>
          <p:cNvPr id="6" name="TextBox 5">
            <a:extLst>
              <a:ext uri="{FF2B5EF4-FFF2-40B4-BE49-F238E27FC236}">
                <a16:creationId xmlns:a16="http://schemas.microsoft.com/office/drawing/2014/main" id="{2C65A4C8-0BF4-43CA-8D0D-FBA710A717A1}"/>
              </a:ext>
            </a:extLst>
          </p:cNvPr>
          <p:cNvSpPr txBox="1"/>
          <p:nvPr/>
        </p:nvSpPr>
        <p:spPr>
          <a:xfrm>
            <a:off x="595597" y="1397675"/>
            <a:ext cx="6653616" cy="2031325"/>
          </a:xfrm>
          <a:prstGeom prst="rect">
            <a:avLst/>
          </a:prstGeom>
          <a:noFill/>
        </p:spPr>
        <p:txBody>
          <a:bodyPr wrap="square" rtlCol="0">
            <a:spAutoFit/>
          </a:bodyPr>
          <a:lstStyle/>
          <a:p>
            <a:pPr marL="342900" indent="-457200">
              <a:spcBef>
                <a:spcPts val="1200"/>
              </a:spcBef>
              <a:buClr>
                <a:schemeClr val="accent3">
                  <a:lumMod val="60000"/>
                  <a:lumOff val="40000"/>
                </a:schemeClr>
              </a:buClr>
              <a:buSzPct val="90000"/>
              <a:buFont typeface="Wingdings" panose="05000000000000000000" pitchFamily="2" charset="2"/>
              <a:buChar char="q"/>
            </a:pPr>
            <a:r>
              <a:rPr lang="en-US" sz="2400" dirty="0">
                <a:solidFill>
                  <a:schemeClr val="bg1"/>
                </a:solidFill>
              </a:rPr>
              <a:t>Building’s replacement cost is </a:t>
            </a:r>
            <a:r>
              <a:rPr lang="en-US" sz="2400" dirty="0">
                <a:solidFill>
                  <a:schemeClr val="accent5">
                    <a:lumMod val="40000"/>
                    <a:lumOff val="60000"/>
                  </a:schemeClr>
                </a:solidFill>
              </a:rPr>
              <a:t>$1,000,000</a:t>
            </a:r>
          </a:p>
          <a:p>
            <a:pPr marL="342900" indent="-457200">
              <a:spcBef>
                <a:spcPts val="1200"/>
              </a:spcBef>
              <a:buClr>
                <a:schemeClr val="accent3">
                  <a:lumMod val="60000"/>
                  <a:lumOff val="40000"/>
                </a:schemeClr>
              </a:buClr>
              <a:buSzPct val="90000"/>
              <a:buFont typeface="Wingdings" panose="05000000000000000000" pitchFamily="2" charset="2"/>
              <a:buChar char="q"/>
            </a:pPr>
            <a:r>
              <a:rPr lang="en-US" sz="2400" dirty="0">
                <a:solidFill>
                  <a:schemeClr val="bg1"/>
                </a:solidFill>
              </a:rPr>
              <a:t>Coinsurance is </a:t>
            </a:r>
            <a:r>
              <a:rPr lang="en-US" sz="2400" dirty="0">
                <a:solidFill>
                  <a:schemeClr val="accent5">
                    <a:lumMod val="40000"/>
                    <a:lumOff val="60000"/>
                  </a:schemeClr>
                </a:solidFill>
              </a:rPr>
              <a:t>80%</a:t>
            </a:r>
          </a:p>
          <a:p>
            <a:pPr marL="342900" indent="-457200">
              <a:spcBef>
                <a:spcPts val="1200"/>
              </a:spcBef>
              <a:buClr>
                <a:schemeClr val="accent3">
                  <a:lumMod val="60000"/>
                  <a:lumOff val="40000"/>
                </a:schemeClr>
              </a:buClr>
              <a:buSzPct val="90000"/>
              <a:buFont typeface="Wingdings" panose="05000000000000000000" pitchFamily="2" charset="2"/>
              <a:buChar char="q"/>
            </a:pPr>
            <a:r>
              <a:rPr lang="en-US" sz="2400" dirty="0">
                <a:solidFill>
                  <a:schemeClr val="bg1"/>
                </a:solidFill>
              </a:rPr>
              <a:t>Insurance policy has </a:t>
            </a:r>
            <a:r>
              <a:rPr lang="en-US" sz="2400" dirty="0">
                <a:solidFill>
                  <a:schemeClr val="accent5">
                    <a:lumMod val="40000"/>
                    <a:lumOff val="60000"/>
                  </a:schemeClr>
                </a:solidFill>
              </a:rPr>
              <a:t>$400,000 </a:t>
            </a:r>
            <a:r>
              <a:rPr lang="en-US" sz="2400" dirty="0">
                <a:solidFill>
                  <a:schemeClr val="bg1"/>
                </a:solidFill>
              </a:rPr>
              <a:t>building coverage</a:t>
            </a:r>
          </a:p>
          <a:p>
            <a:pPr marL="342900" indent="-457200">
              <a:spcBef>
                <a:spcPts val="1200"/>
              </a:spcBef>
              <a:buClr>
                <a:schemeClr val="accent3">
                  <a:lumMod val="60000"/>
                  <a:lumOff val="40000"/>
                </a:schemeClr>
              </a:buClr>
              <a:buSzPct val="90000"/>
              <a:buFont typeface="Wingdings" panose="05000000000000000000" pitchFamily="2" charset="2"/>
              <a:buChar char="q"/>
            </a:pPr>
            <a:r>
              <a:rPr lang="en-US" sz="2400" dirty="0">
                <a:solidFill>
                  <a:schemeClr val="bg1"/>
                </a:solidFill>
              </a:rPr>
              <a:t>How much will insurance company pay?</a:t>
            </a:r>
          </a:p>
        </p:txBody>
      </p:sp>
      <p:grpSp>
        <p:nvGrpSpPr>
          <p:cNvPr id="12" name="Group 11">
            <a:extLst>
              <a:ext uri="{FF2B5EF4-FFF2-40B4-BE49-F238E27FC236}">
                <a16:creationId xmlns:a16="http://schemas.microsoft.com/office/drawing/2014/main" id="{CB79A040-50B4-43A1-A39E-5609BF21958D}"/>
              </a:ext>
            </a:extLst>
          </p:cNvPr>
          <p:cNvGrpSpPr/>
          <p:nvPr/>
        </p:nvGrpSpPr>
        <p:grpSpPr>
          <a:xfrm>
            <a:off x="1338603" y="3704119"/>
            <a:ext cx="7777112" cy="2462212"/>
            <a:chOff x="1583704" y="3704119"/>
            <a:chExt cx="7777112" cy="2462212"/>
          </a:xfrm>
        </p:grpSpPr>
        <p:sp>
          <p:nvSpPr>
            <p:cNvPr id="7" name="TextBox 6">
              <a:extLst>
                <a:ext uri="{FF2B5EF4-FFF2-40B4-BE49-F238E27FC236}">
                  <a16:creationId xmlns:a16="http://schemas.microsoft.com/office/drawing/2014/main" id="{8CC78C08-0B52-4D9B-86EC-E9923B341D31}"/>
                </a:ext>
              </a:extLst>
            </p:cNvPr>
            <p:cNvSpPr txBox="1"/>
            <p:nvPr/>
          </p:nvSpPr>
          <p:spPr>
            <a:xfrm>
              <a:off x="1583704" y="3704119"/>
              <a:ext cx="7777112" cy="2246769"/>
            </a:xfrm>
            <a:prstGeom prst="rect">
              <a:avLst/>
            </a:prstGeom>
            <a:noFill/>
          </p:spPr>
          <p:txBody>
            <a:bodyPr wrap="square" rtlCol="0">
              <a:spAutoFit/>
            </a:bodyPr>
            <a:lstStyle/>
            <a:p>
              <a:pPr>
                <a:spcBef>
                  <a:spcPts val="1200"/>
                </a:spcBef>
                <a:buSzPct val="80000"/>
              </a:pPr>
              <a:r>
                <a:rPr lang="en-US" sz="2200" i="1" u="sng" dirty="0">
                  <a:solidFill>
                    <a:schemeClr val="accent3">
                      <a:lumMod val="60000"/>
                      <a:lumOff val="40000"/>
                    </a:schemeClr>
                  </a:solidFill>
                </a:rPr>
                <a:t>EQUATION</a:t>
              </a:r>
            </a:p>
            <a:p>
              <a:pPr marL="342900" indent="-342900">
                <a:spcBef>
                  <a:spcPts val="1200"/>
                </a:spcBef>
                <a:buSzPct val="80000"/>
                <a:buFont typeface="Courier New" panose="02070309020205020404" pitchFamily="49" charset="0"/>
                <a:buChar char="o"/>
              </a:pPr>
              <a:r>
                <a:rPr lang="en-US" sz="2200" dirty="0">
                  <a:solidFill>
                    <a:schemeClr val="bg1"/>
                  </a:solidFill>
                </a:rPr>
                <a:t>Building limit______ x Coinsurance _____ = ______</a:t>
              </a:r>
            </a:p>
            <a:p>
              <a:pPr marL="342900" indent="-342900">
                <a:spcBef>
                  <a:spcPts val="1200"/>
                </a:spcBef>
                <a:buSzPct val="80000"/>
                <a:buFont typeface="Courier New" panose="02070309020205020404" pitchFamily="49" charset="0"/>
                <a:buChar char="o"/>
              </a:pPr>
              <a:r>
                <a:rPr lang="en-US" sz="2200" dirty="0">
                  <a:solidFill>
                    <a:schemeClr val="bg1"/>
                  </a:solidFill>
                </a:rPr>
                <a:t>Insurance Policy limit ______ divided by # above ________</a:t>
              </a:r>
            </a:p>
            <a:p>
              <a:pPr marL="342900" indent="-342900">
                <a:spcBef>
                  <a:spcPts val="1200"/>
                </a:spcBef>
                <a:buSzPct val="80000"/>
                <a:buFont typeface="Courier New" panose="02070309020205020404" pitchFamily="49" charset="0"/>
                <a:buChar char="o"/>
              </a:pPr>
              <a:r>
                <a:rPr lang="en-US" sz="2200" dirty="0">
                  <a:solidFill>
                    <a:schemeClr val="bg1"/>
                  </a:solidFill>
                </a:rPr>
                <a:t>This is amount of each loss that will be paid</a:t>
              </a:r>
            </a:p>
            <a:p>
              <a:pPr marL="342900" indent="-342900">
                <a:buSzPct val="80000"/>
                <a:buFont typeface="Courier New" panose="02070309020205020404" pitchFamily="49" charset="0"/>
                <a:buChar char="o"/>
              </a:pPr>
              <a:endParaRPr lang="en-US" sz="2200" dirty="0"/>
            </a:p>
          </p:txBody>
        </p:sp>
        <p:sp>
          <p:nvSpPr>
            <p:cNvPr id="10" name="TextBox 9">
              <a:extLst>
                <a:ext uri="{FF2B5EF4-FFF2-40B4-BE49-F238E27FC236}">
                  <a16:creationId xmlns:a16="http://schemas.microsoft.com/office/drawing/2014/main" id="{FF012A69-420C-4709-8FD4-D4B5294E3595}"/>
                </a:ext>
              </a:extLst>
            </p:cNvPr>
            <p:cNvSpPr txBox="1"/>
            <p:nvPr/>
          </p:nvSpPr>
          <p:spPr>
            <a:xfrm>
              <a:off x="2831184" y="5735444"/>
              <a:ext cx="5852129" cy="430887"/>
            </a:xfrm>
            <a:prstGeom prst="rect">
              <a:avLst/>
            </a:prstGeom>
            <a:noFill/>
          </p:spPr>
          <p:txBody>
            <a:bodyPr wrap="square">
              <a:spAutoFit/>
            </a:bodyPr>
            <a:lstStyle/>
            <a:p>
              <a:pPr lvl="1">
                <a:spcBef>
                  <a:spcPts val="1200"/>
                </a:spcBef>
                <a:buFontTx/>
                <a:buNone/>
              </a:pPr>
              <a:r>
                <a:rPr lang="en-US" altLang="en-US" sz="2200" b="1" i="1" dirty="0">
                  <a:solidFill>
                    <a:schemeClr val="accent5">
                      <a:lumMod val="40000"/>
                      <a:lumOff val="60000"/>
                    </a:schemeClr>
                  </a:solidFill>
                </a:rPr>
                <a:t>How much will the insurance company pay?</a:t>
              </a:r>
            </a:p>
          </p:txBody>
        </p:sp>
      </p:grpSp>
      <p:pic>
        <p:nvPicPr>
          <p:cNvPr id="9" name="Picture 2" descr="Image result for calculate">
            <a:extLst>
              <a:ext uri="{FF2B5EF4-FFF2-40B4-BE49-F238E27FC236}">
                <a16:creationId xmlns:a16="http://schemas.microsoft.com/office/drawing/2014/main" id="{115361FC-6EBA-4455-915B-C83D032DB8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795206" y="4040364"/>
            <a:ext cx="1574277" cy="15742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equaqtion cartoon">
            <a:extLst>
              <a:ext uri="{FF2B5EF4-FFF2-40B4-BE49-F238E27FC236}">
                <a16:creationId xmlns:a16="http://schemas.microsoft.com/office/drawing/2014/main" id="{A56395A8-372B-4DE8-99C8-B513294C61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8697"/>
          <a:stretch/>
        </p:blipFill>
        <p:spPr bwMode="auto">
          <a:xfrm rot="610557">
            <a:off x="7784387" y="1751910"/>
            <a:ext cx="3377838" cy="109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3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4C6E03-3072-401C-BF9C-AAF8B2C11F94}"/>
              </a:ext>
            </a:extLst>
          </p:cNvPr>
          <p:cNvSpPr txBox="1">
            <a:spLocks/>
          </p:cNvSpPr>
          <p:nvPr/>
        </p:nvSpPr>
        <p:spPr>
          <a:xfrm>
            <a:off x="125591" y="1074379"/>
            <a:ext cx="2498742" cy="2733659"/>
          </a:xfrm>
          <a:prstGeom prst="rect">
            <a:avLst/>
          </a:prstGeom>
        </p:spPr>
        <p:txBody>
          <a:bodyPr vert="horz" wrap="square" lIns="0" tIns="0" rIns="0" bIns="0" rtlCol="0" anchor="ctr">
            <a:normAutofit/>
          </a:bodyPr>
          <a:lstStyle>
            <a:lvl1pPr algn="ctr" defTabSz="914400" rtl="0" eaLnBrk="1" latinLnBrk="0" hangingPunct="1">
              <a:lnSpc>
                <a:spcPts val="3000"/>
              </a:lnSpc>
              <a:spcBef>
                <a:spcPct val="0"/>
              </a:spcBef>
              <a:buNone/>
              <a:defRPr sz="3750" b="1" kern="1200" spc="-225" baseline="0">
                <a:solidFill>
                  <a:schemeClr val="bg1"/>
                </a:solidFill>
                <a:latin typeface="+mn-lt"/>
                <a:ea typeface="+mj-ea"/>
                <a:cs typeface="+mj-cs"/>
              </a:defRPr>
            </a:lvl1pPr>
          </a:lstStyle>
          <a:p>
            <a:pPr>
              <a:lnSpc>
                <a:spcPct val="100000"/>
              </a:lnSpc>
            </a:pPr>
            <a:r>
              <a:rPr lang="en-US" sz="4000" dirty="0">
                <a:solidFill>
                  <a:schemeClr val="accent2">
                    <a:lumMod val="20000"/>
                    <a:lumOff val="80000"/>
                  </a:schemeClr>
                </a:solidFill>
                <a:latin typeface="Modern Love Caps" panose="020B0604020202020204" pitchFamily="82" charset="0"/>
              </a:rPr>
              <a:t>Module 11</a:t>
            </a:r>
          </a:p>
          <a:p>
            <a:pPr>
              <a:lnSpc>
                <a:spcPct val="100000"/>
              </a:lnSpc>
            </a:pPr>
            <a:r>
              <a:rPr lang="en-US" sz="4000" dirty="0">
                <a:solidFill>
                  <a:schemeClr val="accent2">
                    <a:lumMod val="20000"/>
                    <a:lumOff val="80000"/>
                  </a:schemeClr>
                </a:solidFill>
                <a:latin typeface="Modern Love Caps" panose="020B0604020202020204" pitchFamily="82" charset="0"/>
              </a:rPr>
              <a:t>Learning Objectives</a:t>
            </a:r>
          </a:p>
        </p:txBody>
      </p:sp>
      <p:sp>
        <p:nvSpPr>
          <p:cNvPr id="8" name="Content Placeholder 3">
            <a:extLst>
              <a:ext uri="{FF2B5EF4-FFF2-40B4-BE49-F238E27FC236}">
                <a16:creationId xmlns:a16="http://schemas.microsoft.com/office/drawing/2014/main" id="{C893DD2A-0318-44E2-B594-00D6A9983ED7}"/>
              </a:ext>
            </a:extLst>
          </p:cNvPr>
          <p:cNvSpPr txBox="1">
            <a:spLocks/>
          </p:cNvSpPr>
          <p:nvPr/>
        </p:nvSpPr>
        <p:spPr>
          <a:xfrm>
            <a:off x="2600588" y="117445"/>
            <a:ext cx="8686248" cy="6526635"/>
          </a:xfrm>
          <a:prstGeom prst="rect">
            <a:avLst/>
          </a:prstGeom>
        </p:spPr>
        <p:txBody>
          <a:bodyPr vert="horz" lIns="68580" tIns="34290" rIns="68580" bIns="3429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00000"/>
              </a:lnSpc>
              <a:spcAft>
                <a:spcPts val="1200"/>
              </a:spcAft>
              <a:buFont typeface="Wingdings 2" pitchFamily="18" charset="2"/>
              <a:buNone/>
            </a:pPr>
            <a:r>
              <a:rPr lang="en-US" sz="2800" b="1" i="1" u="sng" dirty="0">
                <a:solidFill>
                  <a:schemeClr val="bg1"/>
                </a:solidFill>
                <a:latin typeface="Montserrat"/>
              </a:rPr>
              <a:t>What you will learn</a:t>
            </a:r>
            <a:endParaRPr lang="en-US" sz="2800" dirty="0">
              <a:solidFill>
                <a:schemeClr val="bg1"/>
              </a:solidFill>
              <a:latin typeface="Montserrat"/>
            </a:endParaRPr>
          </a:p>
          <a:p>
            <a:pPr>
              <a:lnSpc>
                <a:spcPct val="100000"/>
              </a:lnSpc>
              <a:spcBef>
                <a:spcPts val="1800"/>
              </a:spcBef>
              <a:spcAft>
                <a:spcPts val="1200"/>
              </a:spcAft>
              <a:buClr>
                <a:schemeClr val="bg1"/>
              </a:buClr>
              <a:buSzPct val="110000"/>
            </a:pPr>
            <a:r>
              <a:rPr lang="en-US" dirty="0">
                <a:solidFill>
                  <a:schemeClr val="bg1"/>
                </a:solidFill>
                <a:latin typeface="Montserrat"/>
              </a:rPr>
              <a:t>Identify and briefly explain the two main coverage sections of the Business Owner’s Policy (BOP).</a:t>
            </a:r>
          </a:p>
          <a:p>
            <a:pPr>
              <a:lnSpc>
                <a:spcPct val="100000"/>
              </a:lnSpc>
              <a:spcBef>
                <a:spcPts val="1800"/>
              </a:spcBef>
              <a:spcAft>
                <a:spcPts val="1200"/>
              </a:spcAft>
              <a:buClr>
                <a:schemeClr val="bg1"/>
              </a:buClr>
              <a:buSzPct val="110000"/>
            </a:pPr>
            <a:r>
              <a:rPr lang="en-US" dirty="0">
                <a:solidFill>
                  <a:schemeClr val="bg1"/>
                </a:solidFill>
                <a:latin typeface="Montserrat"/>
              </a:rPr>
              <a:t>How property coverage differs from liability coverage under BOP.</a:t>
            </a:r>
          </a:p>
          <a:p>
            <a:pPr>
              <a:lnSpc>
                <a:spcPct val="100000"/>
              </a:lnSpc>
              <a:spcAft>
                <a:spcPts val="1200"/>
              </a:spcAft>
              <a:buClr>
                <a:schemeClr val="bg1"/>
              </a:buClr>
              <a:buSzPct val="110000"/>
            </a:pPr>
            <a:r>
              <a:rPr lang="en-US" dirty="0">
                <a:solidFill>
                  <a:schemeClr val="bg1"/>
                </a:solidFill>
                <a:latin typeface="Montserrat"/>
              </a:rPr>
              <a:t>Identify and briefly explain the five major parts of the Business Owner’s Policy.</a:t>
            </a:r>
          </a:p>
          <a:p>
            <a:pPr>
              <a:lnSpc>
                <a:spcPct val="100000"/>
              </a:lnSpc>
              <a:spcAft>
                <a:spcPts val="1200"/>
              </a:spcAft>
              <a:buClr>
                <a:schemeClr val="bg1"/>
              </a:buClr>
              <a:buSzPct val="110000"/>
            </a:pPr>
            <a:r>
              <a:rPr lang="en-US" dirty="0">
                <a:solidFill>
                  <a:schemeClr val="bg1"/>
                </a:solidFill>
                <a:latin typeface="Montserrat"/>
              </a:rPr>
              <a:t>Identify and explain who qualifies as an insured under BOP.</a:t>
            </a:r>
          </a:p>
          <a:p>
            <a:pPr>
              <a:lnSpc>
                <a:spcPct val="100000"/>
              </a:lnSpc>
              <a:spcAft>
                <a:spcPts val="1200"/>
              </a:spcAft>
              <a:buClr>
                <a:schemeClr val="bg1"/>
              </a:buClr>
              <a:buSzPct val="110000"/>
            </a:pPr>
            <a:r>
              <a:rPr lang="en-US" dirty="0">
                <a:solidFill>
                  <a:schemeClr val="bg1"/>
                </a:solidFill>
                <a:latin typeface="Montserrat"/>
              </a:rPr>
              <a:t>Identify the two types of property covered and the five categories of properties covered  under BOP.</a:t>
            </a:r>
          </a:p>
          <a:p>
            <a:pPr>
              <a:lnSpc>
                <a:spcPct val="100000"/>
              </a:lnSpc>
              <a:spcAft>
                <a:spcPts val="1200"/>
              </a:spcAft>
              <a:buClr>
                <a:schemeClr val="bg1"/>
              </a:buClr>
              <a:buSzPct val="110000"/>
            </a:pPr>
            <a:r>
              <a:rPr lang="en-US" dirty="0">
                <a:solidFill>
                  <a:schemeClr val="bg1"/>
                </a:solidFill>
                <a:latin typeface="Montserrat"/>
              </a:rPr>
              <a:t>Understand the form open peril basis of BOB and the insurance policy exclusion.</a:t>
            </a:r>
          </a:p>
          <a:p>
            <a:pPr>
              <a:lnSpc>
                <a:spcPct val="100000"/>
              </a:lnSpc>
              <a:spcAft>
                <a:spcPts val="1200"/>
              </a:spcAft>
              <a:buClr>
                <a:schemeClr val="bg1"/>
              </a:buClr>
              <a:buSzPct val="110000"/>
            </a:pPr>
            <a:r>
              <a:rPr lang="en-US" dirty="0">
                <a:solidFill>
                  <a:schemeClr val="bg1"/>
                </a:solidFill>
                <a:latin typeface="Montserrat"/>
              </a:rPr>
              <a:t>Explain limits of insurance that apply to certain categories of property.</a:t>
            </a:r>
          </a:p>
          <a:p>
            <a:pPr>
              <a:lnSpc>
                <a:spcPct val="100000"/>
              </a:lnSpc>
              <a:spcAft>
                <a:spcPts val="1200"/>
              </a:spcAft>
              <a:buClr>
                <a:schemeClr val="bg1"/>
              </a:buClr>
              <a:buSzPct val="110000"/>
            </a:pPr>
            <a:r>
              <a:rPr lang="en-US" dirty="0">
                <a:solidFill>
                  <a:schemeClr val="bg1"/>
                </a:solidFill>
                <a:latin typeface="Montserrat"/>
              </a:rPr>
              <a:t> Identify and briefly explain the two types of deductibles under BOP.</a:t>
            </a:r>
          </a:p>
        </p:txBody>
      </p:sp>
      <p:pic>
        <p:nvPicPr>
          <p:cNvPr id="9" name="Picture 2" descr="Image result for checklistcartoon">
            <a:extLst>
              <a:ext uri="{FF2B5EF4-FFF2-40B4-BE49-F238E27FC236}">
                <a16:creationId xmlns:a16="http://schemas.microsoft.com/office/drawing/2014/main" id="{9DBB5128-98AB-471B-BED4-C7C20A9BF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86" y="3694406"/>
            <a:ext cx="1643822" cy="201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19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6ACF3-926F-4B5A-ACCF-94041988FE7C}"/>
              </a:ext>
            </a:extLst>
          </p:cNvPr>
          <p:cNvSpPr txBox="1"/>
          <p:nvPr/>
        </p:nvSpPr>
        <p:spPr>
          <a:xfrm>
            <a:off x="209725" y="1610686"/>
            <a:ext cx="6493079" cy="1185324"/>
          </a:xfrm>
          <a:prstGeom prst="rect">
            <a:avLst/>
          </a:prstGeom>
          <a:noFill/>
        </p:spPr>
        <p:txBody>
          <a:bodyPr wrap="square" rtlCol="0">
            <a:spAutoFit/>
          </a:bodyPr>
          <a:lstStyle/>
          <a:p>
            <a:pPr>
              <a:spcBef>
                <a:spcPts val="1800"/>
              </a:spcBef>
            </a:pPr>
            <a:endParaRPr lang="en-US" sz="2800" dirty="0">
              <a:solidFill>
                <a:schemeClr val="bg1"/>
              </a:solidFill>
            </a:endParaRPr>
          </a:p>
          <a:p>
            <a:pPr marL="457200" indent="-457200">
              <a:lnSpc>
                <a:spcPct val="120000"/>
              </a:lnSpc>
              <a:spcBef>
                <a:spcPts val="1400"/>
              </a:spcBef>
              <a:buFont typeface="Arial" panose="020B0604020202020204" pitchFamily="34" charset="0"/>
              <a:buChar char="•"/>
            </a:pPr>
            <a:endParaRPr lang="en-US" sz="2800" dirty="0">
              <a:solidFill>
                <a:schemeClr val="bg1"/>
              </a:solidFill>
            </a:endParaRPr>
          </a:p>
        </p:txBody>
      </p:sp>
      <p:sp>
        <p:nvSpPr>
          <p:cNvPr id="6" name="TextBox 5">
            <a:extLst>
              <a:ext uri="{FF2B5EF4-FFF2-40B4-BE49-F238E27FC236}">
                <a16:creationId xmlns:a16="http://schemas.microsoft.com/office/drawing/2014/main" id="{2C65A4C8-0BF4-43CA-8D0D-FBA710A717A1}"/>
              </a:ext>
            </a:extLst>
          </p:cNvPr>
          <p:cNvSpPr txBox="1"/>
          <p:nvPr/>
        </p:nvSpPr>
        <p:spPr>
          <a:xfrm>
            <a:off x="958766" y="1728594"/>
            <a:ext cx="6384715" cy="1508105"/>
          </a:xfrm>
          <a:prstGeom prst="rect">
            <a:avLst/>
          </a:prstGeom>
          <a:noFill/>
        </p:spPr>
        <p:txBody>
          <a:bodyPr wrap="square" rtlCol="0">
            <a:spAutoFit/>
          </a:bodyPr>
          <a:lstStyle/>
          <a:p>
            <a:pPr marL="342900" indent="-342900">
              <a:spcBef>
                <a:spcPts val="1200"/>
              </a:spcBef>
              <a:buSzPct val="70000"/>
              <a:buFont typeface="Wingdings" panose="05000000000000000000" pitchFamily="2" charset="2"/>
              <a:buChar char="q"/>
            </a:pPr>
            <a:r>
              <a:rPr lang="en-US" altLang="en-US" sz="2400" dirty="0">
                <a:solidFill>
                  <a:schemeClr val="accent2">
                    <a:lumMod val="60000"/>
                    <a:lumOff val="40000"/>
                  </a:schemeClr>
                </a:solidFill>
              </a:rPr>
              <a:t>Per Occurrence Limit = </a:t>
            </a:r>
            <a:r>
              <a:rPr lang="en-US" altLang="en-US" sz="2400" dirty="0">
                <a:solidFill>
                  <a:schemeClr val="bg1"/>
                </a:solidFill>
              </a:rPr>
              <a:t>usually 1,000,000</a:t>
            </a:r>
          </a:p>
          <a:p>
            <a:pPr marL="342900" indent="-342900">
              <a:spcBef>
                <a:spcPts val="1200"/>
              </a:spcBef>
              <a:buSzPct val="70000"/>
              <a:buFont typeface="Wingdings" panose="05000000000000000000" pitchFamily="2" charset="2"/>
              <a:buChar char="q"/>
            </a:pPr>
            <a:r>
              <a:rPr lang="en-US" altLang="en-US" sz="2400" dirty="0">
                <a:solidFill>
                  <a:schemeClr val="accent2">
                    <a:lumMod val="60000"/>
                    <a:lumOff val="40000"/>
                  </a:schemeClr>
                </a:solidFill>
              </a:rPr>
              <a:t>Per Person Limit = </a:t>
            </a:r>
            <a:r>
              <a:rPr lang="en-US" altLang="en-US" sz="2400" dirty="0">
                <a:solidFill>
                  <a:schemeClr val="bg1"/>
                </a:solidFill>
              </a:rPr>
              <a:t>usually $5,000</a:t>
            </a:r>
          </a:p>
          <a:p>
            <a:pPr marL="342900" indent="-342900">
              <a:spcBef>
                <a:spcPts val="1200"/>
              </a:spcBef>
              <a:buSzPct val="70000"/>
              <a:buFont typeface="Wingdings" panose="05000000000000000000" pitchFamily="2" charset="2"/>
              <a:buChar char="q"/>
            </a:pPr>
            <a:r>
              <a:rPr lang="en-US" altLang="en-US" sz="2400" dirty="0">
                <a:solidFill>
                  <a:schemeClr val="accent2">
                    <a:lumMod val="60000"/>
                    <a:lumOff val="40000"/>
                  </a:schemeClr>
                </a:solidFill>
              </a:rPr>
              <a:t>Aggregate or Total Limit = </a:t>
            </a:r>
            <a:r>
              <a:rPr lang="en-US" altLang="en-US" sz="2400" dirty="0">
                <a:solidFill>
                  <a:schemeClr val="bg1"/>
                </a:solidFill>
              </a:rPr>
              <a:t>usually $2,000,000</a:t>
            </a:r>
          </a:p>
        </p:txBody>
      </p:sp>
      <p:sp>
        <p:nvSpPr>
          <p:cNvPr id="12" name="TextBox 11">
            <a:extLst>
              <a:ext uri="{FF2B5EF4-FFF2-40B4-BE49-F238E27FC236}">
                <a16:creationId xmlns:a16="http://schemas.microsoft.com/office/drawing/2014/main" id="{AAC1CCC8-2AEF-45A5-8CA3-78A891C2E39F}"/>
              </a:ext>
            </a:extLst>
          </p:cNvPr>
          <p:cNvSpPr txBox="1"/>
          <p:nvPr/>
        </p:nvSpPr>
        <p:spPr>
          <a:xfrm>
            <a:off x="3343140" y="3788668"/>
            <a:ext cx="8393390" cy="2031325"/>
          </a:xfrm>
          <a:prstGeom prst="rect">
            <a:avLst/>
          </a:prstGeom>
          <a:noFill/>
        </p:spPr>
        <p:txBody>
          <a:bodyPr wrap="square">
            <a:spAutoFit/>
          </a:bodyPr>
          <a:lstStyle/>
          <a:p>
            <a:pPr>
              <a:spcBef>
                <a:spcPts val="1200"/>
              </a:spcBef>
            </a:pPr>
            <a:r>
              <a:rPr lang="en-US" altLang="en-US" sz="2400" dirty="0">
                <a:solidFill>
                  <a:schemeClr val="accent3">
                    <a:lumMod val="60000"/>
                    <a:lumOff val="40000"/>
                  </a:schemeClr>
                </a:solidFill>
              </a:rPr>
              <a:t>(Insurance) Food for Thought </a:t>
            </a:r>
            <a:r>
              <a:rPr lang="en-US" altLang="en-US" sz="2400" dirty="0"/>
              <a:t>–  </a:t>
            </a:r>
          </a:p>
          <a:p>
            <a:pPr marL="342900" indent="-342900">
              <a:spcBef>
                <a:spcPts val="1200"/>
              </a:spcBef>
              <a:buClr>
                <a:schemeClr val="accent3">
                  <a:lumMod val="60000"/>
                  <a:lumOff val="40000"/>
                </a:schemeClr>
              </a:buClr>
              <a:buFont typeface="Arial" panose="020B0604020202020204" pitchFamily="34" charset="0"/>
              <a:buChar char="•"/>
            </a:pPr>
            <a:r>
              <a:rPr lang="en-US" sz="2400" dirty="0">
                <a:solidFill>
                  <a:schemeClr val="bg1"/>
                </a:solidFill>
              </a:rPr>
              <a:t>Customer slips and falls and incurs </a:t>
            </a:r>
            <a:r>
              <a:rPr lang="en-US" sz="2400" dirty="0">
                <a:solidFill>
                  <a:srgbClr val="FFD243"/>
                </a:solidFill>
              </a:rPr>
              <a:t>$3,000 </a:t>
            </a:r>
            <a:r>
              <a:rPr lang="en-US" sz="2400" dirty="0">
                <a:solidFill>
                  <a:schemeClr val="bg1"/>
                </a:solidFill>
              </a:rPr>
              <a:t>in medical expenses.</a:t>
            </a:r>
          </a:p>
          <a:p>
            <a:pPr marL="342900" indent="-342900">
              <a:spcBef>
                <a:spcPts val="1200"/>
              </a:spcBef>
              <a:buClr>
                <a:schemeClr val="accent3">
                  <a:lumMod val="60000"/>
                  <a:lumOff val="40000"/>
                </a:schemeClr>
              </a:buClr>
              <a:buFont typeface="Arial" panose="020B0604020202020204" pitchFamily="34" charset="0"/>
              <a:buChar char="•"/>
            </a:pPr>
            <a:r>
              <a:rPr lang="en-US" sz="2400" dirty="0">
                <a:solidFill>
                  <a:schemeClr val="bg1"/>
                </a:solidFill>
              </a:rPr>
              <a:t>Jury awards </a:t>
            </a:r>
            <a:r>
              <a:rPr lang="en-US" sz="2400" dirty="0">
                <a:solidFill>
                  <a:srgbClr val="FFD243"/>
                </a:solidFill>
              </a:rPr>
              <a:t>$800,000 </a:t>
            </a:r>
            <a:r>
              <a:rPr lang="en-US" sz="2400" dirty="0">
                <a:solidFill>
                  <a:schemeClr val="bg1"/>
                </a:solidFill>
              </a:rPr>
              <a:t>due to business owner’s negligence.</a:t>
            </a:r>
          </a:p>
          <a:p>
            <a:pPr>
              <a:spcBef>
                <a:spcPts val="1200"/>
              </a:spcBef>
            </a:pPr>
            <a:r>
              <a:rPr lang="en-US" sz="2400" i="1" dirty="0">
                <a:solidFill>
                  <a:schemeClr val="accent3">
                    <a:lumMod val="60000"/>
                    <a:lumOff val="40000"/>
                  </a:schemeClr>
                </a:solidFill>
              </a:rPr>
              <a:t>Glad you have a good Business Owner’s Policy?</a:t>
            </a:r>
          </a:p>
        </p:txBody>
      </p:sp>
      <p:pic>
        <p:nvPicPr>
          <p:cNvPr id="16" name="Picture 15">
            <a:extLst>
              <a:ext uri="{FF2B5EF4-FFF2-40B4-BE49-F238E27FC236}">
                <a16:creationId xmlns:a16="http://schemas.microsoft.com/office/drawing/2014/main" id="{A131E686-FF90-47C0-A182-426DC79A4FCE}"/>
              </a:ext>
            </a:extLst>
          </p:cNvPr>
          <p:cNvPicPr>
            <a:picLocks noChangeAspect="1"/>
          </p:cNvPicPr>
          <p:nvPr/>
        </p:nvPicPr>
        <p:blipFill>
          <a:blip r:embed="rId3"/>
          <a:stretch>
            <a:fillRect/>
          </a:stretch>
        </p:blipFill>
        <p:spPr>
          <a:xfrm>
            <a:off x="4056062" y="289447"/>
            <a:ext cx="4105275" cy="1238250"/>
          </a:xfrm>
          <a:prstGeom prst="rect">
            <a:avLst/>
          </a:prstGeom>
        </p:spPr>
      </p:pic>
      <p:pic>
        <p:nvPicPr>
          <p:cNvPr id="1030" name="Picture 6" descr="Fender Bender Turned Into $32 Million Jury Verdict | Transport Topics">
            <a:extLst>
              <a:ext uri="{FF2B5EF4-FFF2-40B4-BE49-F238E27FC236}">
                <a16:creationId xmlns:a16="http://schemas.microsoft.com/office/drawing/2014/main" id="{F78F531F-A6C6-4D05-A706-ADF476DF9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94" y="4171312"/>
            <a:ext cx="2349270" cy="1311676"/>
          </a:xfrm>
          <a:prstGeom prst="rect">
            <a:avLst/>
          </a:prstGeom>
          <a:noFill/>
          <a:ln>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32" name="Picture 8" descr="476 Overflowing Cup Illustrations &amp; Clip Art - iStock">
            <a:extLst>
              <a:ext uri="{FF2B5EF4-FFF2-40B4-BE49-F238E27FC236}">
                <a16:creationId xmlns:a16="http://schemas.microsoft.com/office/drawing/2014/main" id="{598784C8-26E2-4EE5-A8E3-CE82B6965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4452" y="1728594"/>
            <a:ext cx="1687313" cy="1508104"/>
          </a:xfrm>
          <a:prstGeom prst="rect">
            <a:avLst/>
          </a:prstGeom>
          <a:noFill/>
          <a:ln w="12700">
            <a:solidFill>
              <a:srgbClr val="FFD9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5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13" y="549390"/>
            <a:ext cx="8147574"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Business Owner’s Policy Exclusions</a:t>
            </a:r>
          </a:p>
        </p:txBody>
      </p:sp>
      <p:sp>
        <p:nvSpPr>
          <p:cNvPr id="3" name="Content Placeholder 2"/>
          <p:cNvSpPr>
            <a:spLocks noGrp="1"/>
          </p:cNvSpPr>
          <p:nvPr>
            <p:ph idx="1"/>
          </p:nvPr>
        </p:nvSpPr>
        <p:spPr>
          <a:xfrm>
            <a:off x="1476714" y="1754908"/>
            <a:ext cx="9238570" cy="4449563"/>
          </a:xfrm>
        </p:spPr>
        <p:txBody>
          <a:bodyPr>
            <a:normAutofit/>
          </a:bodyPr>
          <a:lstStyle/>
          <a:p>
            <a:pPr eaLnBrk="0" hangingPunct="0">
              <a:spcBef>
                <a:spcPts val="1200"/>
              </a:spcBef>
              <a:buFont typeface="Wingdings" panose="05000000000000000000" pitchFamily="2" charset="2"/>
              <a:buChar char="§"/>
            </a:pPr>
            <a:r>
              <a:rPr lang="en-US" altLang="en-US" sz="3600" dirty="0"/>
              <a:t> </a:t>
            </a:r>
            <a:endParaRPr lang="en-US" sz="3600" dirty="0">
              <a:latin typeface="Monserrat"/>
            </a:endParaRPr>
          </a:p>
        </p:txBody>
      </p:sp>
      <p:sp>
        <p:nvSpPr>
          <p:cNvPr id="12" name="TextBox 11">
            <a:extLst>
              <a:ext uri="{FF2B5EF4-FFF2-40B4-BE49-F238E27FC236}">
                <a16:creationId xmlns:a16="http://schemas.microsoft.com/office/drawing/2014/main" id="{6F020CE4-706E-4ACC-A402-B4552F9207F3}"/>
              </a:ext>
            </a:extLst>
          </p:cNvPr>
          <p:cNvSpPr txBox="1"/>
          <p:nvPr/>
        </p:nvSpPr>
        <p:spPr>
          <a:xfrm>
            <a:off x="1667928" y="1911353"/>
            <a:ext cx="6085048" cy="3785652"/>
          </a:xfrm>
          <a:prstGeom prst="rect">
            <a:avLst/>
          </a:prstGeom>
          <a:noFill/>
        </p:spPr>
        <p:txBody>
          <a:bodyPr wrap="square" rtlCol="0">
            <a:spAutoFit/>
          </a:bodyPr>
          <a:lstStyle/>
          <a:p>
            <a:pPr marL="457200" indent="-457200">
              <a:spcAft>
                <a:spcPts val="2400"/>
              </a:spcAft>
              <a:buClr>
                <a:schemeClr val="accent5">
                  <a:lumMod val="60000"/>
                  <a:lumOff val="40000"/>
                </a:schemeClr>
              </a:buClr>
              <a:buFont typeface="Wingdings" panose="05000000000000000000" pitchFamily="2" charset="2"/>
              <a:buChar char="§"/>
            </a:pPr>
            <a:r>
              <a:rPr lang="en-US" sz="3200" dirty="0">
                <a:solidFill>
                  <a:schemeClr val="bg1"/>
                </a:solidFill>
              </a:rPr>
              <a:t>Expected or Intended Injury</a:t>
            </a:r>
          </a:p>
          <a:p>
            <a:pPr marL="457200" indent="-457200">
              <a:spcAft>
                <a:spcPts val="2400"/>
              </a:spcAft>
              <a:buClr>
                <a:schemeClr val="accent5">
                  <a:lumMod val="60000"/>
                  <a:lumOff val="40000"/>
                </a:schemeClr>
              </a:buClr>
              <a:buFont typeface="Wingdings" panose="05000000000000000000" pitchFamily="2" charset="2"/>
              <a:buChar char="§"/>
            </a:pPr>
            <a:r>
              <a:rPr lang="en-US" sz="3200" dirty="0">
                <a:solidFill>
                  <a:schemeClr val="bg1"/>
                </a:solidFill>
              </a:rPr>
              <a:t>Workers Compensation</a:t>
            </a:r>
          </a:p>
          <a:p>
            <a:pPr marL="457200" indent="-457200">
              <a:spcAft>
                <a:spcPts val="2400"/>
              </a:spcAft>
              <a:buClr>
                <a:schemeClr val="accent5">
                  <a:lumMod val="60000"/>
                  <a:lumOff val="40000"/>
                </a:schemeClr>
              </a:buClr>
              <a:buFont typeface="Wingdings" panose="05000000000000000000" pitchFamily="2" charset="2"/>
              <a:buChar char="§"/>
            </a:pPr>
            <a:r>
              <a:rPr lang="en-US" sz="3200" dirty="0">
                <a:solidFill>
                  <a:schemeClr val="bg1"/>
                </a:solidFill>
              </a:rPr>
              <a:t>Aircraft, Auto or Watercraft</a:t>
            </a:r>
          </a:p>
          <a:p>
            <a:pPr marL="457200" indent="-457200">
              <a:spcAft>
                <a:spcPts val="2400"/>
              </a:spcAft>
              <a:buClr>
                <a:schemeClr val="accent5">
                  <a:lumMod val="60000"/>
                  <a:lumOff val="40000"/>
                </a:schemeClr>
              </a:buClr>
              <a:buFont typeface="Wingdings" panose="05000000000000000000" pitchFamily="2" charset="2"/>
              <a:buChar char="§"/>
            </a:pPr>
            <a:r>
              <a:rPr lang="en-US" sz="3200" dirty="0">
                <a:solidFill>
                  <a:schemeClr val="bg1"/>
                </a:solidFill>
              </a:rPr>
              <a:t>Mobile Equipment</a:t>
            </a:r>
          </a:p>
          <a:p>
            <a:pPr marL="457200" indent="-457200">
              <a:spcAft>
                <a:spcPts val="2400"/>
              </a:spcAft>
              <a:buClr>
                <a:schemeClr val="accent5">
                  <a:lumMod val="60000"/>
                  <a:lumOff val="40000"/>
                </a:schemeClr>
              </a:buClr>
              <a:buFont typeface="Wingdings" panose="05000000000000000000" pitchFamily="2" charset="2"/>
              <a:buChar char="§"/>
            </a:pPr>
            <a:r>
              <a:rPr lang="en-US" sz="3200" dirty="0">
                <a:solidFill>
                  <a:schemeClr val="bg1"/>
                </a:solidFill>
              </a:rPr>
              <a:t>Professional Services</a:t>
            </a:r>
          </a:p>
        </p:txBody>
      </p:sp>
      <p:pic>
        <p:nvPicPr>
          <p:cNvPr id="6" name="Picture 5">
            <a:extLst>
              <a:ext uri="{FF2B5EF4-FFF2-40B4-BE49-F238E27FC236}">
                <a16:creationId xmlns:a16="http://schemas.microsoft.com/office/drawing/2014/main" id="{6DBD47BC-3763-4272-A922-0765AF4114BE}"/>
              </a:ext>
            </a:extLst>
          </p:cNvPr>
          <p:cNvPicPr>
            <a:picLocks noChangeAspect="1"/>
          </p:cNvPicPr>
          <p:nvPr/>
        </p:nvPicPr>
        <p:blipFill rotWithShape="1">
          <a:blip r:embed="rId3"/>
          <a:srcRect t="1" b="2754"/>
          <a:stretch/>
        </p:blipFill>
        <p:spPr>
          <a:xfrm>
            <a:off x="7505359" y="2523861"/>
            <a:ext cx="3209925" cy="2232285"/>
          </a:xfrm>
          <a:prstGeom prst="rect">
            <a:avLst/>
          </a:prstGeom>
          <a:ln w="19050">
            <a:solidFill>
              <a:srgbClr val="FFD961"/>
            </a:solidFill>
          </a:ln>
        </p:spPr>
      </p:pic>
      <p:pic>
        <p:nvPicPr>
          <p:cNvPr id="2052" name="Picture 4" descr="Free Airplane Cartoon Pictures, Download Free Clip Art, Free Clip Art on  Clipart Library">
            <a:extLst>
              <a:ext uri="{FF2B5EF4-FFF2-40B4-BE49-F238E27FC236}">
                <a16:creationId xmlns:a16="http://schemas.microsoft.com/office/drawing/2014/main" id="{C90DC95A-A002-4E4A-BB80-274F32379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21789" y="624850"/>
            <a:ext cx="1537928" cy="818500"/>
          </a:xfrm>
          <a:prstGeom prst="rect">
            <a:avLst/>
          </a:prstGeom>
          <a:noFill/>
          <a:ln w="15875">
            <a:solidFill>
              <a:srgbClr val="FFD9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2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074" y="549390"/>
            <a:ext cx="9823269"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Does Business Interruption Insurance Cover PANDEMICS?</a:t>
            </a:r>
          </a:p>
        </p:txBody>
      </p:sp>
      <p:sp>
        <p:nvSpPr>
          <p:cNvPr id="3" name="Content Placeholder 2"/>
          <p:cNvSpPr>
            <a:spLocks noGrp="1"/>
          </p:cNvSpPr>
          <p:nvPr>
            <p:ph idx="1"/>
          </p:nvPr>
        </p:nvSpPr>
        <p:spPr>
          <a:xfrm>
            <a:off x="1476714" y="1754908"/>
            <a:ext cx="9238570" cy="4449563"/>
          </a:xfrm>
        </p:spPr>
        <p:txBody>
          <a:bodyPr>
            <a:normAutofit/>
          </a:bodyPr>
          <a:lstStyle/>
          <a:p>
            <a:pPr eaLnBrk="0" hangingPunct="0">
              <a:spcBef>
                <a:spcPts val="1200"/>
              </a:spcBef>
              <a:buFont typeface="Wingdings" panose="05000000000000000000" pitchFamily="2" charset="2"/>
              <a:buChar char="§"/>
            </a:pPr>
            <a:r>
              <a:rPr lang="en-US" altLang="en-US" sz="3600" dirty="0"/>
              <a:t> </a:t>
            </a:r>
            <a:endParaRPr lang="en-US" sz="3600" dirty="0">
              <a:latin typeface="Monserrat"/>
            </a:endParaRPr>
          </a:p>
        </p:txBody>
      </p:sp>
      <p:sp>
        <p:nvSpPr>
          <p:cNvPr id="4" name="TextBox 3">
            <a:extLst>
              <a:ext uri="{FF2B5EF4-FFF2-40B4-BE49-F238E27FC236}">
                <a16:creationId xmlns:a16="http://schemas.microsoft.com/office/drawing/2014/main" id="{45F323A3-11BE-438A-BEDA-82FBB3156800}"/>
              </a:ext>
            </a:extLst>
          </p:cNvPr>
          <p:cNvSpPr txBox="1"/>
          <p:nvPr/>
        </p:nvSpPr>
        <p:spPr>
          <a:xfrm>
            <a:off x="235131" y="1584960"/>
            <a:ext cx="11207932" cy="4524315"/>
          </a:xfrm>
          <a:prstGeom prst="rect">
            <a:avLst/>
          </a:prstGeom>
          <a:noFill/>
        </p:spPr>
        <p:txBody>
          <a:bodyPr wrap="square" rtlCol="0">
            <a:spAutoFit/>
          </a:bodyPr>
          <a:lstStyle/>
          <a:p>
            <a:r>
              <a:rPr lang="en-US" sz="2400" dirty="0">
                <a:solidFill>
                  <a:schemeClr val="bg1"/>
                </a:solidFill>
              </a:rPr>
              <a:t>Business interruption insurance, also called business income insurance, helps small businesses protect against monetary losses due to periods of suspended operations when a covered event, such as a fire, occurs and causes physical property damage.</a:t>
            </a:r>
          </a:p>
          <a:p>
            <a:endParaRPr lang="en-US" sz="2400" dirty="0">
              <a:solidFill>
                <a:schemeClr val="bg1"/>
              </a:solidFill>
            </a:endParaRPr>
          </a:p>
          <a:p>
            <a:r>
              <a:rPr lang="en-US" sz="2400" dirty="0">
                <a:solidFill>
                  <a:schemeClr val="bg1"/>
                </a:solidFill>
              </a:rPr>
              <a:t>This coverage allows businesses to pay fixed expenses, including costs of operating at an offsite location while the primary location is being repaired. Policies also reimburse business owners for lost revenue from a business being closed.</a:t>
            </a:r>
          </a:p>
          <a:p>
            <a:endParaRPr lang="en-US" sz="2400" dirty="0">
              <a:solidFill>
                <a:schemeClr val="bg1"/>
              </a:solidFill>
            </a:endParaRPr>
          </a:p>
          <a:p>
            <a:r>
              <a:rPr lang="en-US" sz="2400" dirty="0">
                <a:solidFill>
                  <a:srgbClr val="00B0F0"/>
                </a:solidFill>
              </a:rPr>
              <a:t>THE ANSWER</a:t>
            </a:r>
            <a:r>
              <a:rPr lang="en-US" sz="2400" dirty="0">
                <a:solidFill>
                  <a:schemeClr val="bg1"/>
                </a:solidFill>
              </a:rPr>
              <a:t>:  </a:t>
            </a:r>
            <a:r>
              <a:rPr lang="en-US" sz="2400" dirty="0">
                <a:solidFill>
                  <a:srgbClr val="FF0000"/>
                </a:solidFill>
              </a:rPr>
              <a:t>No.  Exclusions </a:t>
            </a:r>
            <a:r>
              <a:rPr lang="en-US" sz="2400" dirty="0">
                <a:solidFill>
                  <a:schemeClr val="bg1"/>
                </a:solidFill>
              </a:rPr>
              <a:t>from coverage include losses unrelated to property damage, such as lost revenues </a:t>
            </a:r>
            <a:r>
              <a:rPr lang="en-US" sz="2400" dirty="0">
                <a:solidFill>
                  <a:srgbClr val="FF0000"/>
                </a:solidFill>
              </a:rPr>
              <a:t>due to outbreaks or pandemics.</a:t>
            </a:r>
          </a:p>
          <a:p>
            <a:endParaRPr lang="en-US" sz="2400" dirty="0">
              <a:solidFill>
                <a:srgbClr val="FF0000"/>
              </a:solidFill>
            </a:endParaRPr>
          </a:p>
          <a:p>
            <a:endParaRPr lang="en-US" sz="2400" dirty="0">
              <a:solidFill>
                <a:schemeClr val="bg1"/>
              </a:solidFill>
            </a:endParaRPr>
          </a:p>
        </p:txBody>
      </p:sp>
    </p:spTree>
    <p:extLst>
      <p:ext uri="{BB962C8B-B14F-4D97-AF65-F5344CB8AC3E}">
        <p14:creationId xmlns:p14="http://schemas.microsoft.com/office/powerpoint/2010/main" val="3021511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13" y="211565"/>
            <a:ext cx="8147574" cy="900000"/>
          </a:xfrm>
        </p:spPr>
        <p:txBody>
          <a:bodyPr/>
          <a:lstStyle/>
          <a:p>
            <a:pPr algn="ctr">
              <a:lnSpc>
                <a:spcPct val="100000"/>
              </a:lnSpc>
            </a:pPr>
            <a:r>
              <a:rPr lang="en-US" sz="3600">
                <a:solidFill>
                  <a:schemeClr val="accent2">
                    <a:lumMod val="20000"/>
                    <a:lumOff val="80000"/>
                  </a:schemeClr>
                </a:solidFill>
                <a:latin typeface="Modern Love Caps" panose="020B0604020202020204" pitchFamily="82" charset="0"/>
              </a:rPr>
              <a:t>Common Insurance Company Policy Rules </a:t>
            </a:r>
            <a:endParaRPr lang="en-US" sz="3600" dirty="0">
              <a:solidFill>
                <a:schemeClr val="accent2">
                  <a:lumMod val="20000"/>
                  <a:lumOff val="80000"/>
                </a:schemeClr>
              </a:solidFill>
              <a:latin typeface="Modern Love Caps" panose="020B0604020202020204" pitchFamily="82" charset="0"/>
            </a:endParaRPr>
          </a:p>
        </p:txBody>
      </p:sp>
      <p:sp>
        <p:nvSpPr>
          <p:cNvPr id="12" name="TextBox 11">
            <a:extLst>
              <a:ext uri="{FF2B5EF4-FFF2-40B4-BE49-F238E27FC236}">
                <a16:creationId xmlns:a16="http://schemas.microsoft.com/office/drawing/2014/main" id="{6F020CE4-706E-4ACC-A402-B4552F9207F3}"/>
              </a:ext>
            </a:extLst>
          </p:cNvPr>
          <p:cNvSpPr txBox="1"/>
          <p:nvPr/>
        </p:nvSpPr>
        <p:spPr>
          <a:xfrm>
            <a:off x="699916" y="1092711"/>
            <a:ext cx="8246119" cy="5355312"/>
          </a:xfrm>
          <a:prstGeom prst="rect">
            <a:avLst/>
          </a:prstGeom>
          <a:noFill/>
        </p:spPr>
        <p:txBody>
          <a:bodyPr wrap="square" rtlCol="0">
            <a:spAutoFit/>
          </a:bodyPr>
          <a:lstStyle/>
          <a:p>
            <a:pPr marL="342900" indent="-342900">
              <a:spcAft>
                <a:spcPts val="3000"/>
              </a:spcAft>
              <a:buFont typeface="Wingdings" panose="05000000000000000000" pitchFamily="2" charset="2"/>
              <a:buChar char="ü"/>
            </a:pPr>
            <a:r>
              <a:rPr lang="en-US" sz="2200" dirty="0">
                <a:solidFill>
                  <a:schemeClr val="accent2">
                    <a:lumMod val="60000"/>
                    <a:lumOff val="40000"/>
                  </a:schemeClr>
                </a:solidFill>
              </a:rPr>
              <a:t>Cancellation</a:t>
            </a:r>
            <a:r>
              <a:rPr lang="en-US" sz="2200" dirty="0"/>
              <a:t> </a:t>
            </a:r>
            <a:r>
              <a:rPr lang="en-US" sz="2200" dirty="0">
                <a:solidFill>
                  <a:schemeClr val="bg1"/>
                </a:solidFill>
              </a:rPr>
              <a:t>– business owner can cancel by calling agent or writing insurance company.  Insurance company must give prior notice to business. owner to cancel.</a:t>
            </a:r>
          </a:p>
          <a:p>
            <a:pPr marL="342900" indent="-342900">
              <a:spcAft>
                <a:spcPts val="3000"/>
              </a:spcAft>
              <a:buFont typeface="Wingdings" panose="05000000000000000000" pitchFamily="2" charset="2"/>
              <a:buChar char="ü"/>
            </a:pPr>
            <a:r>
              <a:rPr lang="en-US" sz="2200" dirty="0">
                <a:solidFill>
                  <a:schemeClr val="accent2">
                    <a:lumMod val="60000"/>
                    <a:lumOff val="40000"/>
                  </a:schemeClr>
                </a:solidFill>
              </a:rPr>
              <a:t>Concealment, misrepresentation or fraud </a:t>
            </a:r>
            <a:r>
              <a:rPr lang="en-US" sz="2200" dirty="0">
                <a:solidFill>
                  <a:schemeClr val="bg1"/>
                </a:solidFill>
              </a:rPr>
              <a:t>– business owner must be honest, or this could jeopardize the policy or have claims rejected.</a:t>
            </a:r>
          </a:p>
          <a:p>
            <a:pPr marL="342900" indent="-342900">
              <a:spcAft>
                <a:spcPts val="3000"/>
              </a:spcAft>
              <a:buFont typeface="Wingdings" panose="05000000000000000000" pitchFamily="2" charset="2"/>
              <a:buChar char="ü"/>
            </a:pPr>
            <a:r>
              <a:rPr lang="en-US" sz="2200" dirty="0">
                <a:solidFill>
                  <a:schemeClr val="accent2">
                    <a:lumMod val="60000"/>
                    <a:lumOff val="40000"/>
                  </a:schemeClr>
                </a:solidFill>
              </a:rPr>
              <a:t>Examination of books and records </a:t>
            </a:r>
            <a:r>
              <a:rPr lang="en-US" sz="2200" dirty="0">
                <a:solidFill>
                  <a:schemeClr val="bg1"/>
                </a:solidFill>
              </a:rPr>
              <a:t>– insurance company can audit insured's financial records.</a:t>
            </a:r>
          </a:p>
          <a:p>
            <a:pPr marL="342900" indent="-342900">
              <a:spcAft>
                <a:spcPts val="3000"/>
              </a:spcAft>
              <a:buFont typeface="Wingdings" panose="05000000000000000000" pitchFamily="2" charset="2"/>
              <a:buChar char="ü"/>
            </a:pPr>
            <a:r>
              <a:rPr lang="en-US" sz="2200" dirty="0">
                <a:solidFill>
                  <a:schemeClr val="accent2">
                    <a:lumMod val="60000"/>
                    <a:lumOff val="40000"/>
                  </a:schemeClr>
                </a:solidFill>
              </a:rPr>
              <a:t>Inspection and surveys </a:t>
            </a:r>
            <a:r>
              <a:rPr lang="en-US" sz="2200" dirty="0">
                <a:solidFill>
                  <a:schemeClr val="bg1"/>
                </a:solidFill>
              </a:rPr>
              <a:t>– insurance company can inspect property for safety and exposures to risk.</a:t>
            </a:r>
          </a:p>
          <a:p>
            <a:pPr marL="342900" indent="-342900">
              <a:spcAft>
                <a:spcPts val="3000"/>
              </a:spcAft>
              <a:buFont typeface="Wingdings" panose="05000000000000000000" pitchFamily="2" charset="2"/>
              <a:buChar char="ü"/>
            </a:pPr>
            <a:r>
              <a:rPr lang="en-US" sz="2200" dirty="0">
                <a:solidFill>
                  <a:schemeClr val="accent2">
                    <a:lumMod val="60000"/>
                    <a:lumOff val="40000"/>
                  </a:schemeClr>
                </a:solidFill>
              </a:rPr>
              <a:t>Transfer of rights to recovery </a:t>
            </a:r>
            <a:r>
              <a:rPr lang="en-US" sz="2200" dirty="0">
                <a:solidFill>
                  <a:schemeClr val="bg1"/>
                </a:solidFill>
              </a:rPr>
              <a:t>– insurance company can sue or collect from someone else who may be responsible for the loss.</a:t>
            </a:r>
          </a:p>
        </p:txBody>
      </p:sp>
      <p:pic>
        <p:nvPicPr>
          <p:cNvPr id="3074" name="Picture 2" descr="Cartoon Rules High Res Stock Images | Shutterstock">
            <a:extLst>
              <a:ext uri="{FF2B5EF4-FFF2-40B4-BE49-F238E27FC236}">
                <a16:creationId xmlns:a16="http://schemas.microsoft.com/office/drawing/2014/main" id="{E75A5982-85B6-4E85-A331-F5AE1350F8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72" t="5905" r="10208" b="12091"/>
          <a:stretch/>
        </p:blipFill>
        <p:spPr bwMode="auto">
          <a:xfrm rot="20463266">
            <a:off x="9354306" y="2291620"/>
            <a:ext cx="1990767" cy="21382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3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413384"/>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Business Owner’s POLICY</a:t>
            </a:r>
          </a:p>
        </p:txBody>
      </p:sp>
      <p:sp>
        <p:nvSpPr>
          <p:cNvPr id="3" name="Content Placeholder 2"/>
          <p:cNvSpPr>
            <a:spLocks noGrp="1"/>
          </p:cNvSpPr>
          <p:nvPr>
            <p:ph idx="1"/>
          </p:nvPr>
        </p:nvSpPr>
        <p:spPr>
          <a:xfrm>
            <a:off x="1352574" y="1434573"/>
            <a:ext cx="9412836" cy="2709126"/>
          </a:xfrm>
        </p:spPr>
        <p:txBody>
          <a:bodyPr>
            <a:noAutofit/>
          </a:bodyPr>
          <a:lstStyle/>
          <a:p>
            <a:pPr eaLnBrk="0" hangingPunct="0">
              <a:lnSpc>
                <a:spcPct val="100000"/>
              </a:lnSpc>
              <a:spcBef>
                <a:spcPts val="0"/>
              </a:spcBef>
              <a:spcAft>
                <a:spcPts val="3600"/>
              </a:spcAft>
              <a:buClr>
                <a:schemeClr val="accent5">
                  <a:lumMod val="20000"/>
                  <a:lumOff val="80000"/>
                </a:schemeClr>
              </a:buClr>
              <a:buSzPct val="100000"/>
            </a:pPr>
            <a:r>
              <a:rPr lang="en-US" altLang="en-US" sz="3200" dirty="0"/>
              <a:t>The Insurance Service Organization (ISO) usually develops all policy forms for insurance companies.</a:t>
            </a:r>
          </a:p>
          <a:p>
            <a:pPr eaLnBrk="0" hangingPunct="0">
              <a:lnSpc>
                <a:spcPct val="100000"/>
              </a:lnSpc>
              <a:spcBef>
                <a:spcPts val="0"/>
              </a:spcBef>
              <a:spcAft>
                <a:spcPts val="3600"/>
              </a:spcAft>
              <a:buClr>
                <a:schemeClr val="accent5">
                  <a:lumMod val="20000"/>
                  <a:lumOff val="80000"/>
                </a:schemeClr>
              </a:buClr>
              <a:buSzPct val="100000"/>
            </a:pPr>
            <a:r>
              <a:rPr lang="en-US" altLang="en-US" sz="3200" dirty="0"/>
              <a:t>Insures small- to medium-size businesses </a:t>
            </a:r>
            <a:br>
              <a:rPr lang="en-US" altLang="en-US" sz="3200" dirty="0"/>
            </a:br>
            <a:r>
              <a:rPr lang="en-US" altLang="en-US" sz="3200" dirty="0"/>
              <a:t>(e.g., “Main Street” type stores).</a:t>
            </a:r>
          </a:p>
        </p:txBody>
      </p:sp>
      <p:pic>
        <p:nvPicPr>
          <p:cNvPr id="5" name="Picture 4" descr="Image result for store front cartoons">
            <a:extLst>
              <a:ext uri="{FF2B5EF4-FFF2-40B4-BE49-F238E27FC236}">
                <a16:creationId xmlns:a16="http://schemas.microsoft.com/office/drawing/2014/main" id="{2E85B076-DFBD-4E94-B86B-42625FB97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872"/>
          <a:stretch/>
        </p:blipFill>
        <p:spPr bwMode="auto">
          <a:xfrm>
            <a:off x="4195068" y="4276608"/>
            <a:ext cx="3801861" cy="1954266"/>
          </a:xfrm>
          <a:prstGeom prst="rect">
            <a:avLst/>
          </a:prstGeom>
          <a:noFill/>
          <a:ln w="12700">
            <a:solidFill>
              <a:schemeClr val="accent3">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9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505174"/>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Eligibility FOR BOP</a:t>
            </a:r>
          </a:p>
        </p:txBody>
      </p:sp>
      <p:sp>
        <p:nvSpPr>
          <p:cNvPr id="3" name="Content Placeholder 2"/>
          <p:cNvSpPr>
            <a:spLocks noGrp="1"/>
          </p:cNvSpPr>
          <p:nvPr>
            <p:ph idx="1"/>
          </p:nvPr>
        </p:nvSpPr>
        <p:spPr>
          <a:xfrm>
            <a:off x="408496" y="1581282"/>
            <a:ext cx="5052687" cy="2293134"/>
          </a:xfrm>
        </p:spPr>
        <p:txBody>
          <a:bodyPr>
            <a:noAutofit/>
          </a:bodyPr>
          <a:lstStyle/>
          <a:p>
            <a:pPr eaLnBrk="0" hangingPunct="0">
              <a:lnSpc>
                <a:spcPct val="100000"/>
              </a:lnSpc>
              <a:spcBef>
                <a:spcPts val="0"/>
              </a:spcBef>
              <a:spcAft>
                <a:spcPts val="2400"/>
              </a:spcAft>
              <a:buClr>
                <a:schemeClr val="accent5">
                  <a:lumMod val="40000"/>
                  <a:lumOff val="60000"/>
                </a:schemeClr>
              </a:buClr>
            </a:pPr>
            <a:r>
              <a:rPr lang="en-US" altLang="en-US" sz="2600" dirty="0"/>
              <a:t>Limited by type of property and size of property.</a:t>
            </a:r>
          </a:p>
          <a:p>
            <a:pPr eaLnBrk="0" hangingPunct="0">
              <a:lnSpc>
                <a:spcPct val="100000"/>
              </a:lnSpc>
              <a:spcBef>
                <a:spcPts val="0"/>
              </a:spcBef>
              <a:spcAft>
                <a:spcPts val="2400"/>
              </a:spcAft>
              <a:buClr>
                <a:schemeClr val="accent5">
                  <a:lumMod val="40000"/>
                  <a:lumOff val="60000"/>
                </a:schemeClr>
              </a:buClr>
            </a:pPr>
            <a:r>
              <a:rPr lang="en-US" altLang="en-US" sz="2600" dirty="0"/>
              <a:t>If not eligible for Business Owner’s Policy, then the insured  goes on Commercial Package Policy.</a:t>
            </a:r>
          </a:p>
        </p:txBody>
      </p:sp>
      <p:sp>
        <p:nvSpPr>
          <p:cNvPr id="7" name="TextBox 6">
            <a:extLst>
              <a:ext uri="{FF2B5EF4-FFF2-40B4-BE49-F238E27FC236}">
                <a16:creationId xmlns:a16="http://schemas.microsoft.com/office/drawing/2014/main" id="{1FF7CF28-B763-49BE-B1CC-328716552666}"/>
              </a:ext>
            </a:extLst>
          </p:cNvPr>
          <p:cNvSpPr txBox="1"/>
          <p:nvPr/>
        </p:nvSpPr>
        <p:spPr>
          <a:xfrm>
            <a:off x="5740924" y="1591917"/>
            <a:ext cx="6070861" cy="2416046"/>
          </a:xfrm>
          <a:prstGeom prst="rect">
            <a:avLst/>
          </a:prstGeom>
          <a:noFill/>
        </p:spPr>
        <p:txBody>
          <a:bodyPr wrap="square" rtlCol="0">
            <a:spAutoFit/>
          </a:bodyPr>
          <a:lstStyle/>
          <a:p>
            <a:pPr marL="342900" indent="-342900" eaLnBrk="0" hangingPunct="0">
              <a:spcAft>
                <a:spcPts val="1800"/>
              </a:spcAft>
              <a:buClr>
                <a:schemeClr val="accent5">
                  <a:lumMod val="40000"/>
                  <a:lumOff val="60000"/>
                </a:schemeClr>
              </a:buClr>
              <a:buFont typeface="Arial" panose="020B0604020202020204" pitchFamily="34" charset="0"/>
              <a:buChar char="•"/>
            </a:pPr>
            <a:r>
              <a:rPr lang="en-US" altLang="en-US" sz="2600" dirty="0">
                <a:solidFill>
                  <a:schemeClr val="bg1"/>
                </a:solidFill>
              </a:rPr>
              <a:t>Apartment  or office buildings – </a:t>
            </a:r>
            <a:r>
              <a:rPr lang="en-US" altLang="en-US" sz="2600" dirty="0">
                <a:solidFill>
                  <a:schemeClr val="accent1">
                    <a:lumMod val="25000"/>
                    <a:lumOff val="75000"/>
                  </a:schemeClr>
                </a:solidFill>
              </a:rPr>
              <a:t>less than six stories</a:t>
            </a:r>
            <a:r>
              <a:rPr lang="en-US" altLang="en-US" sz="2600" dirty="0">
                <a:solidFill>
                  <a:schemeClr val="bg1"/>
                </a:solidFill>
              </a:rPr>
              <a:t>.</a:t>
            </a:r>
          </a:p>
          <a:p>
            <a:pPr marL="342900" indent="-342900" eaLnBrk="0" hangingPunct="0">
              <a:spcAft>
                <a:spcPts val="600"/>
              </a:spcAft>
              <a:buClr>
                <a:schemeClr val="accent5">
                  <a:lumMod val="40000"/>
                  <a:lumOff val="60000"/>
                </a:schemeClr>
              </a:buClr>
              <a:buFont typeface="Arial" panose="020B0604020202020204" pitchFamily="34" charset="0"/>
              <a:buChar char="•"/>
            </a:pPr>
            <a:r>
              <a:rPr lang="en-US" altLang="en-US" sz="2600" dirty="0">
                <a:solidFill>
                  <a:schemeClr val="bg1"/>
                </a:solidFill>
              </a:rPr>
              <a:t>Mercantile or service-related businesses:</a:t>
            </a:r>
          </a:p>
          <a:p>
            <a:pPr marL="800100" lvl="1" indent="-342900" eaLnBrk="0" hangingPunct="0">
              <a:spcAft>
                <a:spcPts val="600"/>
              </a:spcAft>
              <a:buClr>
                <a:schemeClr val="accent5">
                  <a:lumMod val="40000"/>
                  <a:lumOff val="60000"/>
                </a:schemeClr>
              </a:buClr>
              <a:buSzPct val="90000"/>
              <a:buFont typeface="Courier New" panose="02070309020205020404" pitchFamily="49" charset="0"/>
              <a:buChar char="o"/>
            </a:pPr>
            <a:r>
              <a:rPr lang="en-US" altLang="en-US" sz="2400" dirty="0">
                <a:solidFill>
                  <a:schemeClr val="accent1">
                    <a:lumMod val="25000"/>
                    <a:lumOff val="75000"/>
                  </a:schemeClr>
                </a:solidFill>
              </a:rPr>
              <a:t>Less than 25,000 square feet</a:t>
            </a:r>
          </a:p>
          <a:p>
            <a:pPr marL="800100" lvl="1" indent="-342900" eaLnBrk="0" hangingPunct="0">
              <a:spcAft>
                <a:spcPts val="600"/>
              </a:spcAft>
              <a:buClr>
                <a:schemeClr val="accent5">
                  <a:lumMod val="40000"/>
                  <a:lumOff val="60000"/>
                </a:schemeClr>
              </a:buClr>
              <a:buSzPct val="90000"/>
              <a:buFont typeface="Courier New" panose="02070309020205020404" pitchFamily="49" charset="0"/>
              <a:buChar char="o"/>
            </a:pPr>
            <a:r>
              <a:rPr lang="en-US" altLang="en-US" sz="2400" dirty="0">
                <a:solidFill>
                  <a:schemeClr val="accent1">
                    <a:lumMod val="25000"/>
                    <a:lumOff val="75000"/>
                  </a:schemeClr>
                </a:solidFill>
              </a:rPr>
              <a:t>$3 million gross sales</a:t>
            </a:r>
            <a:endParaRPr lang="en-US" sz="2400" dirty="0">
              <a:solidFill>
                <a:schemeClr val="accent1">
                  <a:lumMod val="25000"/>
                  <a:lumOff val="75000"/>
                </a:schemeClr>
              </a:solidFill>
            </a:endParaRPr>
          </a:p>
        </p:txBody>
      </p:sp>
      <p:pic>
        <p:nvPicPr>
          <p:cNvPr id="8" name="Picture 7" descr="Image result for 4-story store">
            <a:extLst>
              <a:ext uri="{FF2B5EF4-FFF2-40B4-BE49-F238E27FC236}">
                <a16:creationId xmlns:a16="http://schemas.microsoft.com/office/drawing/2014/main" id="{7F1492CE-8273-4647-9D4F-6C23A878555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66" t="20795" r="8333" b="36256"/>
          <a:stretch/>
        </p:blipFill>
        <p:spPr bwMode="auto">
          <a:xfrm>
            <a:off x="7289787" y="4248491"/>
            <a:ext cx="3277409" cy="1092470"/>
          </a:xfrm>
          <a:prstGeom prst="rect">
            <a:avLst/>
          </a:prstGeom>
          <a:noFill/>
          <a:ln w="12700">
            <a:solidFill>
              <a:srgbClr val="C89800"/>
            </a:solidFill>
          </a:ln>
          <a:extLst>
            <a:ext uri="{909E8E84-426E-40DD-AFC4-6F175D3DCCD1}">
              <a14:hiddenFill xmlns:a14="http://schemas.microsoft.com/office/drawing/2010/main">
                <a:solidFill>
                  <a:srgbClr val="FFFFFF"/>
                </a:solidFill>
              </a14:hiddenFill>
            </a:ext>
          </a:extLst>
        </p:spPr>
      </p:pic>
      <p:pic>
        <p:nvPicPr>
          <p:cNvPr id="9" name="Picture 8" descr="Image result for 4 story apartment building">
            <a:extLst>
              <a:ext uri="{FF2B5EF4-FFF2-40B4-BE49-F238E27FC236}">
                <a16:creationId xmlns:a16="http://schemas.microsoft.com/office/drawing/2014/main" id="{6781FECB-6AA4-41B4-B8BB-E967E64F23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54" t="7538" r="11846"/>
          <a:stretch/>
        </p:blipFill>
        <p:spPr bwMode="auto">
          <a:xfrm>
            <a:off x="2129195" y="4248491"/>
            <a:ext cx="1979416" cy="1657761"/>
          </a:xfrm>
          <a:prstGeom prst="rect">
            <a:avLst/>
          </a:prstGeom>
          <a:noFill/>
          <a:ln w="12700">
            <a:solidFill>
              <a:srgbClr val="C898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5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420331"/>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 2 Major Coverage Parts</a:t>
            </a:r>
          </a:p>
        </p:txBody>
      </p:sp>
      <p:sp>
        <p:nvSpPr>
          <p:cNvPr id="3" name="Content Placeholder 2"/>
          <p:cNvSpPr>
            <a:spLocks noGrp="1"/>
          </p:cNvSpPr>
          <p:nvPr>
            <p:ph idx="1"/>
          </p:nvPr>
        </p:nvSpPr>
        <p:spPr>
          <a:xfrm>
            <a:off x="607593" y="1713259"/>
            <a:ext cx="5611421" cy="1715742"/>
          </a:xfrm>
        </p:spPr>
        <p:txBody>
          <a:bodyPr>
            <a:normAutofit/>
          </a:bodyPr>
          <a:lstStyle/>
          <a:p>
            <a:pPr marL="0" indent="0" eaLnBrk="0" hangingPunct="0">
              <a:spcBef>
                <a:spcPts val="1200"/>
              </a:spcBef>
              <a:buNone/>
            </a:pPr>
            <a:r>
              <a:rPr lang="en-US" altLang="en-US" sz="3200" b="1" i="1" dirty="0">
                <a:solidFill>
                  <a:schemeClr val="accent1">
                    <a:lumMod val="25000"/>
                    <a:lumOff val="75000"/>
                  </a:schemeClr>
                </a:solidFill>
              </a:rPr>
              <a:t>Property</a:t>
            </a:r>
          </a:p>
          <a:p>
            <a:pPr eaLnBrk="0" hangingPunct="0">
              <a:spcBef>
                <a:spcPts val="1200"/>
              </a:spcBef>
              <a:buClr>
                <a:schemeClr val="accent3">
                  <a:lumMod val="20000"/>
                  <a:lumOff val="80000"/>
                </a:schemeClr>
              </a:buClr>
              <a:buSzPct val="100000"/>
            </a:pPr>
            <a:r>
              <a:rPr lang="en-US" altLang="en-US" sz="2800" dirty="0"/>
              <a:t>Pays business owner when property is damaged </a:t>
            </a:r>
            <a:r>
              <a:rPr lang="en-US" altLang="en-US" sz="2800" i="1" dirty="0"/>
              <a:t>(e.g., fire or flood)</a:t>
            </a:r>
            <a:endParaRPr lang="en-US" altLang="en-US" sz="2800" dirty="0"/>
          </a:p>
          <a:p>
            <a:pPr>
              <a:lnSpc>
                <a:spcPct val="100000"/>
              </a:lnSpc>
              <a:spcBef>
                <a:spcPts val="1800"/>
              </a:spcBef>
              <a:buClr>
                <a:schemeClr val="bg1"/>
              </a:buClr>
            </a:pPr>
            <a:endParaRPr lang="en-US" sz="2800" dirty="0">
              <a:latin typeface="Monserrat"/>
            </a:endParaRPr>
          </a:p>
        </p:txBody>
      </p:sp>
      <p:sp>
        <p:nvSpPr>
          <p:cNvPr id="7" name="TextBox 6">
            <a:extLst>
              <a:ext uri="{FF2B5EF4-FFF2-40B4-BE49-F238E27FC236}">
                <a16:creationId xmlns:a16="http://schemas.microsoft.com/office/drawing/2014/main" id="{1FF7CF28-B763-49BE-B1CC-328716552666}"/>
              </a:ext>
            </a:extLst>
          </p:cNvPr>
          <p:cNvSpPr txBox="1"/>
          <p:nvPr/>
        </p:nvSpPr>
        <p:spPr>
          <a:xfrm>
            <a:off x="6547233" y="1666123"/>
            <a:ext cx="5170283" cy="1600438"/>
          </a:xfrm>
          <a:prstGeom prst="rect">
            <a:avLst/>
          </a:prstGeom>
          <a:noFill/>
        </p:spPr>
        <p:txBody>
          <a:bodyPr wrap="square" rtlCol="0">
            <a:spAutoFit/>
          </a:bodyPr>
          <a:lstStyle/>
          <a:p>
            <a:pPr eaLnBrk="0" hangingPunct="0">
              <a:spcBef>
                <a:spcPts val="1200"/>
              </a:spcBef>
            </a:pPr>
            <a:r>
              <a:rPr lang="en-US" altLang="en-US" sz="3200" b="1" i="1" dirty="0">
                <a:solidFill>
                  <a:schemeClr val="accent1">
                    <a:lumMod val="25000"/>
                    <a:lumOff val="75000"/>
                  </a:schemeClr>
                </a:solidFill>
              </a:rPr>
              <a:t>Liability</a:t>
            </a:r>
          </a:p>
          <a:p>
            <a:pPr marL="457200" indent="-228600" eaLnBrk="0" hangingPunct="0">
              <a:spcBef>
                <a:spcPts val="1200"/>
              </a:spcBef>
              <a:buClr>
                <a:schemeClr val="accent3">
                  <a:lumMod val="20000"/>
                  <a:lumOff val="80000"/>
                </a:schemeClr>
              </a:buClr>
              <a:buSzPct val="100000"/>
              <a:buFont typeface="Arial" panose="020B0604020202020204" pitchFamily="34" charset="0"/>
              <a:buChar char="•"/>
            </a:pPr>
            <a:r>
              <a:rPr lang="en-US" altLang="en-US" sz="2800" dirty="0">
                <a:solidFill>
                  <a:schemeClr val="bg1"/>
                </a:solidFill>
              </a:rPr>
              <a:t>Pays injured person for negligence of business owner.</a:t>
            </a:r>
          </a:p>
        </p:txBody>
      </p:sp>
      <p:pic>
        <p:nvPicPr>
          <p:cNvPr id="10" name="Picture 9" descr="Related image">
            <a:extLst>
              <a:ext uri="{FF2B5EF4-FFF2-40B4-BE49-F238E27FC236}">
                <a16:creationId xmlns:a16="http://schemas.microsoft.com/office/drawing/2014/main" id="{FEF512DD-6F9F-4D33-B95B-29C8D00E91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7" r="8293"/>
          <a:stretch/>
        </p:blipFill>
        <p:spPr bwMode="auto">
          <a:xfrm>
            <a:off x="1793633" y="3574489"/>
            <a:ext cx="2945613" cy="1948373"/>
          </a:xfrm>
          <a:prstGeom prst="rect">
            <a:avLst/>
          </a:prstGeom>
          <a:noFill/>
          <a:ln w="15875">
            <a:solidFill>
              <a:srgbClr val="C89800"/>
            </a:solidFill>
          </a:ln>
          <a:extLst>
            <a:ext uri="{909E8E84-426E-40DD-AFC4-6F175D3DCCD1}">
              <a14:hiddenFill xmlns:a14="http://schemas.microsoft.com/office/drawing/2010/main">
                <a:solidFill>
                  <a:srgbClr val="FFFFFF"/>
                </a:solidFill>
              </a14:hiddenFill>
            </a:ext>
          </a:extLst>
        </p:spPr>
      </p:pic>
      <p:pic>
        <p:nvPicPr>
          <p:cNvPr id="11" name="Picture 10" descr="Image result for store injury cartoon">
            <a:extLst>
              <a:ext uri="{FF2B5EF4-FFF2-40B4-BE49-F238E27FC236}">
                <a16:creationId xmlns:a16="http://schemas.microsoft.com/office/drawing/2014/main" id="{629FCBF0-0850-4864-A1F2-3EDF3FD1EA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89" r="43631"/>
          <a:stretch/>
        </p:blipFill>
        <p:spPr bwMode="auto">
          <a:xfrm>
            <a:off x="8304901" y="3574489"/>
            <a:ext cx="1168405" cy="1948373"/>
          </a:xfrm>
          <a:prstGeom prst="rect">
            <a:avLst/>
          </a:prstGeom>
          <a:noFill/>
          <a:ln w="15875">
            <a:solidFill>
              <a:srgbClr val="C898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77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4" y="343482"/>
            <a:ext cx="7573217" cy="1143000"/>
          </a:xfrm>
        </p:spPr>
        <p:txBody>
          <a:bodyPr vert="horz" wrap="square" lIns="0" tIns="0" rIns="0" bIns="0" rtlCol="0" anchor="ctr">
            <a:noAutofit/>
          </a:bodyPr>
          <a:lstStyle/>
          <a:p>
            <a:pPr algn="ctr"/>
            <a:r>
              <a:rPr lang="en-US" sz="3400" dirty="0">
                <a:solidFill>
                  <a:schemeClr val="accent2">
                    <a:lumMod val="20000"/>
                    <a:lumOff val="80000"/>
                  </a:schemeClr>
                </a:solidFill>
                <a:latin typeface="Modern Love Caps" panose="020B0604020202020204" pitchFamily="82" charset="0"/>
              </a:rPr>
              <a:t>WHAT IS LIABILITY?</a:t>
            </a:r>
          </a:p>
        </p:txBody>
      </p:sp>
      <p:sp>
        <p:nvSpPr>
          <p:cNvPr id="3" name="Content Placeholder 2"/>
          <p:cNvSpPr>
            <a:spLocks noGrp="1"/>
          </p:cNvSpPr>
          <p:nvPr>
            <p:ph idx="1"/>
          </p:nvPr>
        </p:nvSpPr>
        <p:spPr>
          <a:xfrm>
            <a:off x="1526473" y="1465985"/>
            <a:ext cx="9153237" cy="3373868"/>
          </a:xfrm>
        </p:spPr>
        <p:txBody>
          <a:bodyPr vert="horz" wrap="square" lIns="0" tIns="0" rIns="0" bIns="0" rtlCol="0" anchor="t">
            <a:noAutofit/>
          </a:bodyPr>
          <a:lstStyle/>
          <a:p>
            <a:pPr>
              <a:lnSpc>
                <a:spcPct val="100000"/>
              </a:lnSpc>
              <a:spcBef>
                <a:spcPct val="0"/>
              </a:spcBef>
              <a:spcAft>
                <a:spcPts val="2400"/>
              </a:spcAft>
              <a:buClr>
                <a:schemeClr val="accent5">
                  <a:lumMod val="20000"/>
                  <a:lumOff val="80000"/>
                </a:schemeClr>
              </a:buClr>
              <a:buSzPct val="98000"/>
            </a:pPr>
            <a:r>
              <a:rPr lang="en-US" sz="3400" spc="-150" dirty="0">
                <a:solidFill>
                  <a:schemeClr val="accent5">
                    <a:lumMod val="60000"/>
                    <a:lumOff val="40000"/>
                  </a:schemeClr>
                </a:solidFill>
                <a:latin typeface="Montserrat"/>
                <a:ea typeface="+mj-ea"/>
                <a:cs typeface="+mj-cs"/>
              </a:rPr>
              <a:t>Property Owners </a:t>
            </a:r>
            <a:r>
              <a:rPr lang="en-US" sz="3400" spc="-150" dirty="0">
                <a:solidFill>
                  <a:schemeClr val="accent2">
                    <a:lumMod val="20000"/>
                    <a:lumOff val="80000"/>
                  </a:schemeClr>
                </a:solidFill>
                <a:latin typeface="Montserrat"/>
                <a:ea typeface="+mj-ea"/>
                <a:cs typeface="+mj-cs"/>
              </a:rPr>
              <a:t>have a duty to protect people on their premises for legitimate purposes from harm. Failure to do so makes the property owner legally responsible.</a:t>
            </a:r>
          </a:p>
          <a:p>
            <a:pPr>
              <a:lnSpc>
                <a:spcPct val="100000"/>
              </a:lnSpc>
              <a:spcBef>
                <a:spcPct val="0"/>
              </a:spcBef>
              <a:spcAft>
                <a:spcPts val="2400"/>
              </a:spcAft>
              <a:buClr>
                <a:schemeClr val="accent5">
                  <a:lumMod val="20000"/>
                  <a:lumOff val="80000"/>
                </a:schemeClr>
              </a:buClr>
              <a:buSzPct val="98000"/>
            </a:pPr>
            <a:r>
              <a:rPr lang="en-US" sz="3400" spc="-150" dirty="0">
                <a:solidFill>
                  <a:schemeClr val="accent2">
                    <a:lumMod val="20000"/>
                    <a:lumOff val="80000"/>
                  </a:schemeClr>
                </a:solidFill>
                <a:latin typeface="Montserrat"/>
                <a:ea typeface="+mj-ea"/>
                <a:cs typeface="+mj-cs"/>
              </a:rPr>
              <a:t>You can also be liable to other for injuries and damage that occurs away from home.</a:t>
            </a:r>
          </a:p>
        </p:txBody>
      </p:sp>
      <p:pic>
        <p:nvPicPr>
          <p:cNvPr id="5" name="Picture 2" descr="Image result for liability">
            <a:extLst>
              <a:ext uri="{FF2B5EF4-FFF2-40B4-BE49-F238E27FC236}">
                <a16:creationId xmlns:a16="http://schemas.microsoft.com/office/drawing/2014/main" id="{F3F7FFE2-BC45-4F03-A470-30BCE4F15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85" b="62082"/>
          <a:stretch/>
        </p:blipFill>
        <p:spPr bwMode="auto">
          <a:xfrm>
            <a:off x="3222258" y="4950691"/>
            <a:ext cx="5743016" cy="82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6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486320"/>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Negligence Defined</a:t>
            </a:r>
          </a:p>
        </p:txBody>
      </p:sp>
      <p:sp>
        <p:nvSpPr>
          <p:cNvPr id="3" name="Content Placeholder 2"/>
          <p:cNvSpPr>
            <a:spLocks noGrp="1"/>
          </p:cNvSpPr>
          <p:nvPr>
            <p:ph idx="1"/>
          </p:nvPr>
        </p:nvSpPr>
        <p:spPr>
          <a:xfrm>
            <a:off x="1311011" y="1553552"/>
            <a:ext cx="9569977" cy="2509495"/>
          </a:xfrm>
        </p:spPr>
        <p:txBody>
          <a:bodyPr>
            <a:normAutofit/>
          </a:bodyPr>
          <a:lstStyle/>
          <a:p>
            <a:pPr>
              <a:lnSpc>
                <a:spcPct val="100000"/>
              </a:lnSpc>
              <a:spcBef>
                <a:spcPts val="0"/>
              </a:spcBef>
              <a:spcAft>
                <a:spcPts val="1800"/>
              </a:spcAft>
              <a:buClr>
                <a:schemeClr val="accent2">
                  <a:lumMod val="20000"/>
                  <a:lumOff val="80000"/>
                </a:schemeClr>
              </a:buClr>
              <a:buSzPct val="95000"/>
              <a:buFont typeface="Wingdings" panose="05000000000000000000" pitchFamily="2" charset="2"/>
              <a:buChar char="§"/>
            </a:pPr>
            <a:r>
              <a:rPr lang="en-US" sz="3200" dirty="0"/>
              <a:t>Insured fails to exercise reasonable care that a prudent person would exercise under similar circumstances.</a:t>
            </a:r>
          </a:p>
          <a:p>
            <a:pPr marL="0" indent="0">
              <a:lnSpc>
                <a:spcPct val="100000"/>
              </a:lnSpc>
              <a:spcBef>
                <a:spcPts val="0"/>
              </a:spcBef>
              <a:spcAft>
                <a:spcPts val="1800"/>
              </a:spcAft>
              <a:buClr>
                <a:schemeClr val="accent2">
                  <a:lumMod val="20000"/>
                  <a:lumOff val="80000"/>
                </a:schemeClr>
              </a:buClr>
              <a:buSzPct val="95000"/>
              <a:buNone/>
            </a:pPr>
            <a:r>
              <a:rPr lang="en-US" sz="3200" i="1" dirty="0">
                <a:solidFill>
                  <a:schemeClr val="accent2">
                    <a:lumMod val="60000"/>
                    <a:lumOff val="40000"/>
                  </a:schemeClr>
                </a:solidFill>
              </a:rPr>
              <a:t>(e.g., item spilled on floor, not cleaned up and someone slips and falls – becoming injured)</a:t>
            </a:r>
          </a:p>
        </p:txBody>
      </p:sp>
      <p:grpSp>
        <p:nvGrpSpPr>
          <p:cNvPr id="14" name="Group 13">
            <a:extLst>
              <a:ext uri="{FF2B5EF4-FFF2-40B4-BE49-F238E27FC236}">
                <a16:creationId xmlns:a16="http://schemas.microsoft.com/office/drawing/2014/main" id="{FBE02E62-249A-48B9-BF23-DC3A77FE08E9}"/>
              </a:ext>
            </a:extLst>
          </p:cNvPr>
          <p:cNvGrpSpPr/>
          <p:nvPr/>
        </p:nvGrpSpPr>
        <p:grpSpPr>
          <a:xfrm>
            <a:off x="3918432" y="4230279"/>
            <a:ext cx="4355136" cy="2170016"/>
            <a:chOff x="4545973" y="4374037"/>
            <a:chExt cx="4355136" cy="2170016"/>
          </a:xfrm>
        </p:grpSpPr>
        <p:pic>
          <p:nvPicPr>
            <p:cNvPr id="6" name="Picture 5" descr="Image result for person slips on puddle in store cartoon">
              <a:extLst>
                <a:ext uri="{FF2B5EF4-FFF2-40B4-BE49-F238E27FC236}">
                  <a16:creationId xmlns:a16="http://schemas.microsoft.com/office/drawing/2014/main" id="{E91530A8-6B0C-4BA4-98EE-BC619D714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973" y="4477732"/>
              <a:ext cx="2671967" cy="206632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5E6CCBC-3C2A-4474-9C1D-761624164836}"/>
                </a:ext>
              </a:extLst>
            </p:cNvPr>
            <p:cNvGrpSpPr/>
            <p:nvPr/>
          </p:nvGrpSpPr>
          <p:grpSpPr>
            <a:xfrm>
              <a:off x="6834433" y="4374037"/>
              <a:ext cx="2066676" cy="2140035"/>
              <a:chOff x="6834433" y="4374037"/>
              <a:chExt cx="2066676" cy="2140035"/>
            </a:xfrm>
          </p:grpSpPr>
          <p:pic>
            <p:nvPicPr>
              <p:cNvPr id="8" name="Picture 7">
                <a:extLst>
                  <a:ext uri="{FF2B5EF4-FFF2-40B4-BE49-F238E27FC236}">
                    <a16:creationId xmlns:a16="http://schemas.microsoft.com/office/drawing/2014/main" id="{30A8884B-6184-4E8F-8FF5-83090CB4C60E}"/>
                  </a:ext>
                </a:extLst>
              </p:cNvPr>
              <p:cNvPicPr>
                <a:picLocks noChangeAspect="1"/>
              </p:cNvPicPr>
              <p:nvPr/>
            </p:nvPicPr>
            <p:blipFill>
              <a:blip r:embed="rId4"/>
              <a:stretch>
                <a:fillRect/>
              </a:stretch>
            </p:blipFill>
            <p:spPr>
              <a:xfrm>
                <a:off x="7617169" y="5724644"/>
                <a:ext cx="927505" cy="653039"/>
              </a:xfrm>
              <a:prstGeom prst="rect">
                <a:avLst/>
              </a:prstGeom>
            </p:spPr>
          </p:pic>
          <p:pic>
            <p:nvPicPr>
              <p:cNvPr id="9" name="Picture 2" descr="Image result for slipping on the floor cartoon">
                <a:extLst>
                  <a:ext uri="{FF2B5EF4-FFF2-40B4-BE49-F238E27FC236}">
                    <a16:creationId xmlns:a16="http://schemas.microsoft.com/office/drawing/2014/main" id="{AC92CE0B-C26A-4771-9DC9-2E28373C90B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487" t="5239"/>
              <a:stretch/>
            </p:blipFill>
            <p:spPr bwMode="auto">
              <a:xfrm>
                <a:off x="6834433" y="4374037"/>
                <a:ext cx="2066676" cy="21400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1B87A20-59AE-4ECA-B5AE-818BFBF785E0}"/>
                  </a:ext>
                </a:extLst>
              </p:cNvPr>
              <p:cNvPicPr>
                <a:picLocks noChangeAspect="1"/>
              </p:cNvPicPr>
              <p:nvPr/>
            </p:nvPicPr>
            <p:blipFill>
              <a:blip r:embed="rId7"/>
              <a:stretch>
                <a:fillRect/>
              </a:stretch>
            </p:blipFill>
            <p:spPr>
              <a:xfrm>
                <a:off x="7150444" y="6067917"/>
                <a:ext cx="466725" cy="342900"/>
              </a:xfrm>
              <a:prstGeom prst="rect">
                <a:avLst/>
              </a:prstGeom>
            </p:spPr>
          </p:pic>
        </p:grpSp>
      </p:grpSp>
    </p:spTree>
    <p:extLst>
      <p:ext uri="{BB962C8B-B14F-4D97-AF65-F5344CB8AC3E}">
        <p14:creationId xmlns:p14="http://schemas.microsoft.com/office/powerpoint/2010/main" val="11031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505174"/>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Major Parts Of An Insurance Policy</a:t>
            </a:r>
          </a:p>
        </p:txBody>
      </p:sp>
      <p:sp>
        <p:nvSpPr>
          <p:cNvPr id="3" name="Content Placeholder 2"/>
          <p:cNvSpPr>
            <a:spLocks noGrp="1"/>
          </p:cNvSpPr>
          <p:nvPr>
            <p:ph idx="1"/>
          </p:nvPr>
        </p:nvSpPr>
        <p:spPr>
          <a:xfrm>
            <a:off x="3476074" y="1632361"/>
            <a:ext cx="5753645" cy="3910600"/>
          </a:xfrm>
        </p:spPr>
        <p:txBody>
          <a:bodyPr>
            <a:normAutofit fontScale="92500" lnSpcReduction="10000"/>
          </a:bodyPr>
          <a:lstStyle/>
          <a:p>
            <a:pPr indent="548640" eaLnBrk="0" hangingPunct="0">
              <a:lnSpc>
                <a:spcPct val="110000"/>
              </a:lnSpc>
              <a:spcBef>
                <a:spcPts val="0"/>
              </a:spcBef>
              <a:spcAft>
                <a:spcPts val="2400"/>
              </a:spcAft>
              <a:buClr>
                <a:schemeClr val="accent5">
                  <a:lumMod val="20000"/>
                  <a:lumOff val="80000"/>
                </a:schemeClr>
              </a:buClr>
              <a:buSzPct val="100000"/>
              <a:buFont typeface="Wingdings" panose="05000000000000000000" pitchFamily="2" charset="2"/>
              <a:buChar char="ü"/>
            </a:pPr>
            <a:r>
              <a:rPr lang="en-US" altLang="en-US" sz="3600" dirty="0"/>
              <a:t>Declaration Page (</a:t>
            </a:r>
            <a:r>
              <a:rPr lang="en-US" altLang="en-US" sz="3600" dirty="0">
                <a:solidFill>
                  <a:schemeClr val="accent5">
                    <a:lumMod val="40000"/>
                    <a:lumOff val="60000"/>
                  </a:schemeClr>
                </a:solidFill>
              </a:rPr>
              <a:t>dec page</a:t>
            </a:r>
            <a:r>
              <a:rPr lang="en-US" altLang="en-US" sz="3600" dirty="0"/>
              <a:t>)</a:t>
            </a:r>
          </a:p>
          <a:p>
            <a:pPr indent="548640" eaLnBrk="0" hangingPunct="0">
              <a:lnSpc>
                <a:spcPct val="110000"/>
              </a:lnSpc>
              <a:spcBef>
                <a:spcPts val="0"/>
              </a:spcBef>
              <a:spcAft>
                <a:spcPts val="2400"/>
              </a:spcAft>
              <a:buClr>
                <a:schemeClr val="accent5">
                  <a:lumMod val="20000"/>
                  <a:lumOff val="80000"/>
                </a:schemeClr>
              </a:buClr>
              <a:buSzPct val="100000"/>
              <a:buFont typeface="Wingdings" panose="05000000000000000000" pitchFamily="2" charset="2"/>
              <a:buChar char="ü"/>
            </a:pPr>
            <a:r>
              <a:rPr lang="en-US" altLang="en-US" sz="3600" dirty="0"/>
              <a:t>Definitions</a:t>
            </a:r>
          </a:p>
          <a:p>
            <a:pPr indent="548640" eaLnBrk="0" hangingPunct="0">
              <a:lnSpc>
                <a:spcPct val="110000"/>
              </a:lnSpc>
              <a:spcBef>
                <a:spcPts val="0"/>
              </a:spcBef>
              <a:spcAft>
                <a:spcPts val="2400"/>
              </a:spcAft>
              <a:buClr>
                <a:schemeClr val="accent5">
                  <a:lumMod val="20000"/>
                  <a:lumOff val="80000"/>
                </a:schemeClr>
              </a:buClr>
              <a:buSzPct val="100000"/>
              <a:buFont typeface="Wingdings" panose="05000000000000000000" pitchFamily="2" charset="2"/>
              <a:buChar char="ü"/>
            </a:pPr>
            <a:r>
              <a:rPr lang="en-US" altLang="en-US" sz="3600" dirty="0"/>
              <a:t>Insuring Agreement</a:t>
            </a:r>
          </a:p>
          <a:p>
            <a:pPr indent="548640" eaLnBrk="0" hangingPunct="0">
              <a:lnSpc>
                <a:spcPct val="110000"/>
              </a:lnSpc>
              <a:spcBef>
                <a:spcPts val="0"/>
              </a:spcBef>
              <a:spcAft>
                <a:spcPts val="2400"/>
              </a:spcAft>
              <a:buClr>
                <a:schemeClr val="accent5">
                  <a:lumMod val="20000"/>
                  <a:lumOff val="80000"/>
                </a:schemeClr>
              </a:buClr>
              <a:buSzPct val="100000"/>
              <a:buFont typeface="Wingdings" panose="05000000000000000000" pitchFamily="2" charset="2"/>
              <a:buChar char="ü"/>
            </a:pPr>
            <a:r>
              <a:rPr lang="en-US" altLang="en-US" sz="3600" dirty="0"/>
              <a:t>Conditions</a:t>
            </a:r>
          </a:p>
          <a:p>
            <a:pPr indent="548640" eaLnBrk="0" hangingPunct="0">
              <a:lnSpc>
                <a:spcPct val="110000"/>
              </a:lnSpc>
              <a:spcBef>
                <a:spcPts val="0"/>
              </a:spcBef>
              <a:spcAft>
                <a:spcPts val="2400"/>
              </a:spcAft>
              <a:buClr>
                <a:schemeClr val="accent5">
                  <a:lumMod val="20000"/>
                  <a:lumOff val="80000"/>
                </a:schemeClr>
              </a:buClr>
              <a:buSzPct val="100000"/>
              <a:buFont typeface="Wingdings" panose="05000000000000000000" pitchFamily="2" charset="2"/>
              <a:buChar char="ü"/>
            </a:pPr>
            <a:r>
              <a:rPr lang="en-US" altLang="en-US" sz="3600" dirty="0"/>
              <a:t>Exclusions</a:t>
            </a:r>
            <a:endParaRPr lang="en-US" sz="3600" dirty="0">
              <a:latin typeface="Monserrat"/>
            </a:endParaRPr>
          </a:p>
        </p:txBody>
      </p:sp>
      <p:pic>
        <p:nvPicPr>
          <p:cNvPr id="7" name="Picture 6" descr="Image result for list">
            <a:extLst>
              <a:ext uri="{FF2B5EF4-FFF2-40B4-BE49-F238E27FC236}">
                <a16:creationId xmlns:a16="http://schemas.microsoft.com/office/drawing/2014/main" id="{C262168E-5209-45FC-9F7E-4AC76680135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86" r="2342"/>
          <a:stretch/>
        </p:blipFill>
        <p:spPr bwMode="auto">
          <a:xfrm>
            <a:off x="9008164" y="1828800"/>
            <a:ext cx="2718314" cy="27800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utting pieces together cartoon">
            <a:extLst>
              <a:ext uri="{FF2B5EF4-FFF2-40B4-BE49-F238E27FC236}">
                <a16:creationId xmlns:a16="http://schemas.microsoft.com/office/drawing/2014/main" id="{58F44176-421F-474E-BEE8-AE09E02BF44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l="8843" t="4211" r="5914" b="13715"/>
          <a:stretch/>
        </p:blipFill>
        <p:spPr bwMode="auto">
          <a:xfrm>
            <a:off x="697584" y="2273666"/>
            <a:ext cx="2497880" cy="186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694" y="505174"/>
            <a:ext cx="6754612" cy="900000"/>
          </a:xfrm>
        </p:spPr>
        <p:txBody>
          <a:bodyPr/>
          <a:lstStyle/>
          <a:p>
            <a:pPr algn="ctr">
              <a:lnSpc>
                <a:spcPct val="100000"/>
              </a:lnSpc>
            </a:pPr>
            <a:r>
              <a:rPr lang="en-US" sz="3600" dirty="0">
                <a:solidFill>
                  <a:schemeClr val="accent2">
                    <a:lumMod val="20000"/>
                    <a:lumOff val="80000"/>
                  </a:schemeClr>
                </a:solidFill>
                <a:latin typeface="Modern Love Caps" panose="020B0604020202020204" pitchFamily="82" charset="0"/>
              </a:rPr>
              <a:t>Who Is An Insured?</a:t>
            </a:r>
          </a:p>
        </p:txBody>
      </p:sp>
      <p:sp>
        <p:nvSpPr>
          <p:cNvPr id="3" name="Content Placeholder 2"/>
          <p:cNvSpPr>
            <a:spLocks noGrp="1"/>
          </p:cNvSpPr>
          <p:nvPr>
            <p:ph idx="1"/>
          </p:nvPr>
        </p:nvSpPr>
        <p:spPr>
          <a:xfrm>
            <a:off x="1033321" y="1617229"/>
            <a:ext cx="8902198" cy="3601386"/>
          </a:xfrm>
        </p:spPr>
        <p:txBody>
          <a:bodyPr>
            <a:normAutofit/>
          </a:bodyPr>
          <a:lstStyle/>
          <a:p>
            <a:pPr marL="742950" indent="-640080">
              <a:lnSpc>
                <a:spcPct val="100000"/>
              </a:lnSpc>
              <a:spcBef>
                <a:spcPts val="0"/>
              </a:spcBef>
              <a:spcAft>
                <a:spcPts val="5400"/>
              </a:spcAft>
              <a:buClr>
                <a:schemeClr val="accent2">
                  <a:lumMod val="20000"/>
                  <a:lumOff val="80000"/>
                </a:schemeClr>
              </a:buClr>
              <a:buSzPct val="98000"/>
              <a:buFont typeface="+mj-lt"/>
              <a:buAutoNum type="arabicPeriod"/>
            </a:pPr>
            <a:r>
              <a:rPr lang="en-US" sz="3600" dirty="0"/>
              <a:t>Individual owner, partner or corporation.</a:t>
            </a:r>
          </a:p>
          <a:p>
            <a:pPr marL="742950" indent="-640080">
              <a:lnSpc>
                <a:spcPct val="100000"/>
              </a:lnSpc>
              <a:spcBef>
                <a:spcPts val="0"/>
              </a:spcBef>
              <a:spcAft>
                <a:spcPts val="5400"/>
              </a:spcAft>
              <a:buClr>
                <a:schemeClr val="accent2">
                  <a:lumMod val="20000"/>
                  <a:lumOff val="80000"/>
                </a:schemeClr>
              </a:buClr>
              <a:buSzPct val="98000"/>
              <a:buFont typeface="+mj-lt"/>
              <a:buAutoNum type="arabicPeriod"/>
            </a:pPr>
            <a:r>
              <a:rPr lang="en-US" sz="3600" dirty="0"/>
              <a:t>Spouse of owner for business activities.</a:t>
            </a:r>
          </a:p>
          <a:p>
            <a:pPr marL="742950" indent="-640080">
              <a:lnSpc>
                <a:spcPct val="100000"/>
              </a:lnSpc>
              <a:spcBef>
                <a:spcPts val="0"/>
              </a:spcBef>
              <a:spcAft>
                <a:spcPts val="5400"/>
              </a:spcAft>
              <a:buClr>
                <a:schemeClr val="accent2">
                  <a:lumMod val="20000"/>
                  <a:lumOff val="80000"/>
                </a:schemeClr>
              </a:buClr>
              <a:buSzPct val="98000"/>
              <a:buFont typeface="+mj-lt"/>
              <a:buAutoNum type="arabicPeriod"/>
            </a:pPr>
            <a:r>
              <a:rPr lang="en-US" sz="3600" dirty="0"/>
              <a:t>Employees of the business.</a:t>
            </a:r>
          </a:p>
        </p:txBody>
      </p:sp>
      <p:pic>
        <p:nvPicPr>
          <p:cNvPr id="5" name="Picture 4" descr="Related image">
            <a:extLst>
              <a:ext uri="{FF2B5EF4-FFF2-40B4-BE49-F238E27FC236}">
                <a16:creationId xmlns:a16="http://schemas.microsoft.com/office/drawing/2014/main" id="{1A3A2B0A-5306-4273-BA14-213F1436EFD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67" t="3752" r="55834" b="23458"/>
          <a:stretch/>
        </p:blipFill>
        <p:spPr bwMode="auto">
          <a:xfrm>
            <a:off x="9781497" y="3013304"/>
            <a:ext cx="837210" cy="104741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Related image">
            <a:extLst>
              <a:ext uri="{FF2B5EF4-FFF2-40B4-BE49-F238E27FC236}">
                <a16:creationId xmlns:a16="http://schemas.microsoft.com/office/drawing/2014/main" id="{636BDBC1-45B0-4148-9DD0-6A8F09B71CC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2381" r="18876" b="23448"/>
          <a:stretch/>
        </p:blipFill>
        <p:spPr bwMode="auto">
          <a:xfrm>
            <a:off x="9781497" y="1556295"/>
            <a:ext cx="837210" cy="104741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Image result for group of employees cartoon">
            <a:extLst>
              <a:ext uri="{FF2B5EF4-FFF2-40B4-BE49-F238E27FC236}">
                <a16:creationId xmlns:a16="http://schemas.microsoft.com/office/drawing/2014/main" id="{0148267E-DF40-4294-99B3-1D3C1F2604C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50" t="15905" r="12959" b="23499"/>
          <a:stretch/>
        </p:blipFill>
        <p:spPr bwMode="auto">
          <a:xfrm>
            <a:off x="7227461" y="4059527"/>
            <a:ext cx="1314661" cy="95594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459058"/>
      </p:ext>
    </p:extLst>
  </p:cSld>
  <p:clrMapOvr>
    <a:masterClrMapping/>
  </p:clrMapOvr>
</p:sld>
</file>

<file path=ppt/theme/theme1.xml><?xml version="1.0" encoding="utf-8"?>
<a:theme xmlns:a="http://schemas.openxmlformats.org/drawingml/2006/main" name="Office Theme">
  <a:themeElements>
    <a:clrScheme name="Custom 105">
      <a:dk1>
        <a:srgbClr val="262626"/>
      </a:dk1>
      <a:lt1>
        <a:sysClr val="window" lastClr="FFFFFF"/>
      </a:lt1>
      <a:dk2>
        <a:srgbClr val="3F3F3F"/>
      </a:dk2>
      <a:lt2>
        <a:srgbClr val="F2F2F2"/>
      </a:lt2>
      <a:accent1>
        <a:srgbClr val="091F3F"/>
      </a:accent1>
      <a:accent2>
        <a:srgbClr val="6098D1"/>
      </a:accent2>
      <a:accent3>
        <a:srgbClr val="FC4513"/>
      </a:accent3>
      <a:accent4>
        <a:srgbClr val="47D652"/>
      </a:accent4>
      <a:accent5>
        <a:srgbClr val="E3E722"/>
      </a:accent5>
      <a:accent6>
        <a:srgbClr val="3F3F3F"/>
      </a:accent6>
      <a:hlink>
        <a:srgbClr val="6098D1"/>
      </a:hlink>
      <a:folHlink>
        <a:srgbClr val="6098D1"/>
      </a:folHlink>
    </a:clrScheme>
    <a:fontScheme name="Invest">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1320</Words>
  <Application>Microsoft Office PowerPoint</Application>
  <PresentationFormat>Widescreen</PresentationFormat>
  <Paragraphs>155</Paragraphs>
  <Slides>23</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Courier New</vt:lpstr>
      <vt:lpstr>Modern Love Caps</vt:lpstr>
      <vt:lpstr>Monserrat</vt:lpstr>
      <vt:lpstr>Montserrat</vt:lpstr>
      <vt:lpstr>Montserrat ExtraBold</vt:lpstr>
      <vt:lpstr>Montserrat Light</vt:lpstr>
      <vt:lpstr>Wingdings</vt:lpstr>
      <vt:lpstr>Wingdings 2</vt:lpstr>
      <vt:lpstr>Office Theme</vt:lpstr>
      <vt:lpstr>Business Owner’s Policy </vt:lpstr>
      <vt:lpstr>PowerPoint Presentation</vt:lpstr>
      <vt:lpstr>Business Owner’s POLICY</vt:lpstr>
      <vt:lpstr>Eligibility FOR BOP</vt:lpstr>
      <vt:lpstr> 2 Major Coverage Parts</vt:lpstr>
      <vt:lpstr>WHAT IS LIABILITY?</vt:lpstr>
      <vt:lpstr>Negligence Defined</vt:lpstr>
      <vt:lpstr>Major Parts Of An Insurance Policy</vt:lpstr>
      <vt:lpstr>Who Is An Insured?</vt:lpstr>
      <vt:lpstr>Which Properties Are Covered?</vt:lpstr>
      <vt:lpstr>Business Income / Extra Expense</vt:lpstr>
      <vt:lpstr>BOP MATH EXERCISE</vt:lpstr>
      <vt:lpstr>Business Income Replacement</vt:lpstr>
      <vt:lpstr>Robbery / Theft – Additional Coverages on BOP</vt:lpstr>
      <vt:lpstr>Property Exclusions on BOP</vt:lpstr>
      <vt:lpstr>Insurance Limits</vt:lpstr>
      <vt:lpstr>Tips if You Have a Loss in Your Business</vt:lpstr>
      <vt:lpstr>Amount of Insurance Required</vt:lpstr>
      <vt:lpstr>BOP MATH EXERCISE #2</vt:lpstr>
      <vt:lpstr>PowerPoint Presentation</vt:lpstr>
      <vt:lpstr>Business Owner’s Policy Exclusions</vt:lpstr>
      <vt:lpstr>Does Business Interruption Insurance Cover PANDEMICS?</vt:lpstr>
      <vt:lpstr>Common Insurance Company Policy Rules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Homeowners &amp; Renters Insurane</dc:title>
  <dc:creator>Deborah Pickford</dc:creator>
  <cp:lastModifiedBy>Deborah Pickford</cp:lastModifiedBy>
  <cp:revision>123</cp:revision>
  <dcterms:created xsi:type="dcterms:W3CDTF">2020-10-15T21:18:15Z</dcterms:created>
  <dcterms:modified xsi:type="dcterms:W3CDTF">2021-04-22T15:39:32Z</dcterms:modified>
</cp:coreProperties>
</file>