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3"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2"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DD399-335E-4E69-B325-25D094F168C1}" type="datetimeFigureOut">
              <a:rPr lang="en-US" smtClean="0"/>
              <a:t>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B4EDD-7D20-40DD-86CA-C61CEE67FA87}" type="slidenum">
              <a:rPr lang="en-US" smtClean="0"/>
              <a:t>‹#›</a:t>
            </a:fld>
            <a:endParaRPr lang="en-US"/>
          </a:p>
        </p:txBody>
      </p:sp>
    </p:spTree>
    <p:extLst>
      <p:ext uri="{BB962C8B-B14F-4D97-AF65-F5344CB8AC3E}">
        <p14:creationId xmlns:p14="http://schemas.microsoft.com/office/powerpoint/2010/main" val="138966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2</a:t>
            </a:fld>
            <a:endParaRPr lang="en-US" dirty="0"/>
          </a:p>
        </p:txBody>
      </p:sp>
    </p:spTree>
    <p:extLst>
      <p:ext uri="{BB962C8B-B14F-4D97-AF65-F5344CB8AC3E}">
        <p14:creationId xmlns:p14="http://schemas.microsoft.com/office/powerpoint/2010/main" val="3698809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Always keep your insurance information with you at all times…in your car or in your wallet or purse. If your accident is on a busy road, step away from the car and out of the way of traffic. Many people have been injured when standing next to their car after an accident. </a:t>
            </a:r>
          </a:p>
        </p:txBody>
      </p:sp>
      <p:sp>
        <p:nvSpPr>
          <p:cNvPr id="4" name="Slide Number Placeholder 3"/>
          <p:cNvSpPr>
            <a:spLocks noGrp="1"/>
          </p:cNvSpPr>
          <p:nvPr>
            <p:ph type="sldNum" sz="quarter" idx="5"/>
          </p:nvPr>
        </p:nvSpPr>
        <p:spPr/>
        <p:txBody>
          <a:bodyPr/>
          <a:lstStyle/>
          <a:p>
            <a:fld id="{D315FFA1-A86E-4208-AD92-E8C8C7F1487F}" type="slidenum">
              <a:rPr lang="en-US" smtClean="0"/>
              <a:t>11</a:t>
            </a:fld>
            <a:endParaRPr lang="en-US" dirty="0"/>
          </a:p>
        </p:txBody>
      </p:sp>
    </p:spTree>
    <p:extLst>
      <p:ext uri="{BB962C8B-B14F-4D97-AF65-F5344CB8AC3E}">
        <p14:creationId xmlns:p14="http://schemas.microsoft.com/office/powerpoint/2010/main" val="2792796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5">
                    <a:lumMod val="60000"/>
                    <a:lumOff val="40000"/>
                  </a:schemeClr>
                </a:solidFill>
              </a:rPr>
              <a:t>The ACV or actual cash value</a:t>
            </a:r>
            <a:r>
              <a:rPr lang="en-US" sz="1200" i="0" dirty="0">
                <a:solidFill>
                  <a:schemeClr val="accent5">
                    <a:lumMod val="60000"/>
                    <a:lumOff val="40000"/>
                  </a:schemeClr>
                </a:solidFill>
              </a:rPr>
              <a:t> of your car is the amount your car insurance company will pay you if it’s stole on totaled in an accident.  It is true that your car loses value the moment you drive it off the lot</a:t>
            </a:r>
            <a:r>
              <a:rPr lang="en-US" sz="1200" i="1" dirty="0">
                <a:solidFill>
                  <a:schemeClr val="accent5">
                    <a:lumMod val="60000"/>
                    <a:lumOff val="40000"/>
                  </a:schemeClr>
                </a:solidFill>
              </a:rPr>
              <a:t>. </a:t>
            </a:r>
            <a:r>
              <a:rPr lang="en-US" sz="1200" i="0" dirty="0">
                <a:solidFill>
                  <a:schemeClr val="accent5">
                    <a:lumMod val="60000"/>
                    <a:lumOff val="40000"/>
                  </a:schemeClr>
                </a:solidFill>
              </a:rPr>
              <a:t>Gap insurance and new car replacement coverage are additional coverage options you can buy that help you if your car is totaled. </a:t>
            </a:r>
            <a:r>
              <a:rPr lang="en-US" sz="1200" b="1" i="0" dirty="0">
                <a:solidFill>
                  <a:schemeClr val="accent5">
                    <a:lumMod val="60000"/>
                    <a:lumOff val="40000"/>
                  </a:schemeClr>
                </a:solidFill>
              </a:rPr>
              <a:t>Gap insurance </a:t>
            </a:r>
            <a:r>
              <a:rPr lang="en-US" sz="1200" i="0" dirty="0">
                <a:solidFill>
                  <a:schemeClr val="accent5">
                    <a:lumMod val="60000"/>
                    <a:lumOff val="40000"/>
                  </a:schemeClr>
                </a:solidFill>
              </a:rPr>
              <a:t>covers you if your car is totaled and you are still making loan payments on your car or you have a car lease that you are still paying for yet you have no car. It will pay off the gap between the ACV of your car and the amount you still have left to pay on your loan or lease.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5">
                    <a:lumMod val="60000"/>
                    <a:lumOff val="40000"/>
                  </a:schemeClr>
                </a:solidFill>
              </a:rPr>
              <a:t>New car replacement </a:t>
            </a:r>
            <a:r>
              <a:rPr lang="en-US" sz="1200" i="0" dirty="0">
                <a:solidFill>
                  <a:schemeClr val="accent5">
                    <a:lumMod val="60000"/>
                    <a:lumOff val="40000"/>
                  </a:schemeClr>
                </a:solidFill>
              </a:rPr>
              <a:t>is usually only available to cars if you’re the first owner and it is less than one or two years old (depending on your policy). New car replacement coverage pays out more than the ACV of the car if it is totaled  and you will be allowed to replace your totaled car with a new car of an identical or equal make or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accent5">
                  <a:lumMod val="60000"/>
                  <a:lumOff val="4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p:sp>
        <p:nvSpPr>
          <p:cNvPr id="4" name="Slide Number Placeholder 3"/>
          <p:cNvSpPr>
            <a:spLocks noGrp="1"/>
          </p:cNvSpPr>
          <p:nvPr>
            <p:ph type="sldNum" sz="quarter" idx="5"/>
          </p:nvPr>
        </p:nvSpPr>
        <p:spPr/>
        <p:txBody>
          <a:bodyPr/>
          <a:lstStyle/>
          <a:p>
            <a:fld id="{D315FFA1-A86E-4208-AD92-E8C8C7F1487F}" type="slidenum">
              <a:rPr lang="en-US" smtClean="0"/>
              <a:t>12</a:t>
            </a:fld>
            <a:endParaRPr lang="en-US" dirty="0"/>
          </a:p>
        </p:txBody>
      </p:sp>
    </p:spTree>
    <p:extLst>
      <p:ext uri="{BB962C8B-B14F-4D97-AF65-F5344CB8AC3E}">
        <p14:creationId xmlns:p14="http://schemas.microsoft.com/office/powerpoint/2010/main" val="1278668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p:sp>
        <p:nvSpPr>
          <p:cNvPr id="4" name="Slide Number Placeholder 3"/>
          <p:cNvSpPr>
            <a:spLocks noGrp="1"/>
          </p:cNvSpPr>
          <p:nvPr>
            <p:ph type="sldNum" sz="quarter" idx="5"/>
          </p:nvPr>
        </p:nvSpPr>
        <p:spPr/>
        <p:txBody>
          <a:bodyPr/>
          <a:lstStyle/>
          <a:p>
            <a:fld id="{D315FFA1-A86E-4208-AD92-E8C8C7F1487F}" type="slidenum">
              <a:rPr lang="en-US" smtClean="0"/>
              <a:t>13</a:t>
            </a:fld>
            <a:endParaRPr lang="en-US" dirty="0"/>
          </a:p>
        </p:txBody>
      </p:sp>
    </p:spTree>
    <p:extLst>
      <p:ext uri="{BB962C8B-B14F-4D97-AF65-F5344CB8AC3E}">
        <p14:creationId xmlns:p14="http://schemas.microsoft.com/office/powerpoint/2010/main" val="1952811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p:sp>
        <p:nvSpPr>
          <p:cNvPr id="4" name="Slide Number Placeholder 3"/>
          <p:cNvSpPr>
            <a:spLocks noGrp="1"/>
          </p:cNvSpPr>
          <p:nvPr>
            <p:ph type="sldNum" sz="quarter" idx="5"/>
          </p:nvPr>
        </p:nvSpPr>
        <p:spPr/>
        <p:txBody>
          <a:bodyPr/>
          <a:lstStyle/>
          <a:p>
            <a:fld id="{D315FFA1-A86E-4208-AD92-E8C8C7F1487F}" type="slidenum">
              <a:rPr lang="en-US" smtClean="0"/>
              <a:t>14</a:t>
            </a:fld>
            <a:endParaRPr lang="en-US" dirty="0"/>
          </a:p>
        </p:txBody>
      </p:sp>
    </p:spTree>
    <p:extLst>
      <p:ext uri="{BB962C8B-B14F-4D97-AF65-F5344CB8AC3E}">
        <p14:creationId xmlns:p14="http://schemas.microsoft.com/office/powerpoint/2010/main" val="3039223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p:sp>
        <p:nvSpPr>
          <p:cNvPr id="4" name="Slide Number Placeholder 3"/>
          <p:cNvSpPr>
            <a:spLocks noGrp="1"/>
          </p:cNvSpPr>
          <p:nvPr>
            <p:ph type="sldNum" sz="quarter" idx="5"/>
          </p:nvPr>
        </p:nvSpPr>
        <p:spPr/>
        <p:txBody>
          <a:bodyPr/>
          <a:lstStyle/>
          <a:p>
            <a:fld id="{D315FFA1-A86E-4208-AD92-E8C8C7F1487F}" type="slidenum">
              <a:rPr lang="en-US" smtClean="0"/>
              <a:t>16</a:t>
            </a:fld>
            <a:endParaRPr lang="en-US" dirty="0"/>
          </a:p>
        </p:txBody>
      </p:sp>
    </p:spTree>
    <p:extLst>
      <p:ext uri="{BB962C8B-B14F-4D97-AF65-F5344CB8AC3E}">
        <p14:creationId xmlns:p14="http://schemas.microsoft.com/office/powerpoint/2010/main" val="1363225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Make sure you are honest about everything in your application. Not telling the truth might jeopardize your insurance coverage and if you have a claim, it could be denied if you are dishonest.  Note that if you are a bad driver, you can still get auto insurance but the cost will be extremely expensive so it’s best to maintain a good driving record.</a:t>
            </a:r>
          </a:p>
        </p:txBody>
      </p:sp>
      <p:sp>
        <p:nvSpPr>
          <p:cNvPr id="4" name="Slide Number Placeholder 3"/>
          <p:cNvSpPr>
            <a:spLocks noGrp="1"/>
          </p:cNvSpPr>
          <p:nvPr>
            <p:ph type="sldNum" sz="quarter" idx="5"/>
          </p:nvPr>
        </p:nvSpPr>
        <p:spPr/>
        <p:txBody>
          <a:bodyPr/>
          <a:lstStyle/>
          <a:p>
            <a:fld id="{D315FFA1-A86E-4208-AD92-E8C8C7F1487F}" type="slidenum">
              <a:rPr lang="en-US" smtClean="0"/>
              <a:t>17</a:t>
            </a:fld>
            <a:endParaRPr lang="en-US" dirty="0"/>
          </a:p>
        </p:txBody>
      </p:sp>
    </p:spTree>
    <p:extLst>
      <p:ext uri="{BB962C8B-B14F-4D97-AF65-F5344CB8AC3E}">
        <p14:creationId xmlns:p14="http://schemas.microsoft.com/office/powerpoint/2010/main" val="1538885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Make sure you are honest about everything in your application. Not telling the truth might jeopardize your insurance coverage and if you have a claim, it could be denied if you are dishonest.  Note that if you are a bad driver, you can still get auto insurance but the cost will be extremely expensive so it’s best to maintain a good driving record.  It is also important to note that in all states, the insurance company will access your motor vehicle or driving record (MVR) and in some states, insurance companies will run a credit check as part of your application process.  Credit check or credit scoring is done because of the belief that a person with good credit will also be a good customer.  Insurance companies need to determine the best risk for their company.</a:t>
            </a:r>
          </a:p>
        </p:txBody>
      </p:sp>
      <p:sp>
        <p:nvSpPr>
          <p:cNvPr id="4" name="Slide Number Placeholder 3"/>
          <p:cNvSpPr>
            <a:spLocks noGrp="1"/>
          </p:cNvSpPr>
          <p:nvPr>
            <p:ph type="sldNum" sz="quarter" idx="5"/>
          </p:nvPr>
        </p:nvSpPr>
        <p:spPr/>
        <p:txBody>
          <a:bodyPr/>
          <a:lstStyle/>
          <a:p>
            <a:fld id="{D315FFA1-A86E-4208-AD92-E8C8C7F1487F}" type="slidenum">
              <a:rPr lang="en-US" smtClean="0"/>
              <a:t>18</a:t>
            </a:fld>
            <a:endParaRPr lang="en-US" dirty="0"/>
          </a:p>
        </p:txBody>
      </p:sp>
    </p:spTree>
    <p:extLst>
      <p:ext uri="{BB962C8B-B14F-4D97-AF65-F5344CB8AC3E}">
        <p14:creationId xmlns:p14="http://schemas.microsoft.com/office/powerpoint/2010/main" val="3582097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rPr>
              <a:t>– remember: safe and responsible drivers have lower insurance costs. Here’s how you </a:t>
            </a:r>
            <a:r>
              <a:rPr lang="en-US" altLang="en-US" sz="1200">
                <a:solidFill>
                  <a:schemeClr val="bg1"/>
                </a:solidFill>
              </a:rPr>
              <a:t>can lower your rate.</a:t>
            </a:r>
            <a:endParaRPr lang="en-US" b="0" i="0" dirty="0"/>
          </a:p>
        </p:txBody>
      </p:sp>
      <p:sp>
        <p:nvSpPr>
          <p:cNvPr id="4" name="Slide Number Placeholder 3"/>
          <p:cNvSpPr>
            <a:spLocks noGrp="1"/>
          </p:cNvSpPr>
          <p:nvPr>
            <p:ph type="sldNum" sz="quarter" idx="5"/>
          </p:nvPr>
        </p:nvSpPr>
        <p:spPr/>
        <p:txBody>
          <a:bodyPr/>
          <a:lstStyle/>
          <a:p>
            <a:fld id="{D315FFA1-A86E-4208-AD92-E8C8C7F1487F}" type="slidenum">
              <a:rPr lang="en-US" smtClean="0"/>
              <a:t>19</a:t>
            </a:fld>
            <a:endParaRPr lang="en-US" dirty="0"/>
          </a:p>
        </p:txBody>
      </p:sp>
    </p:spTree>
    <p:extLst>
      <p:ext uri="{BB962C8B-B14F-4D97-AF65-F5344CB8AC3E}">
        <p14:creationId xmlns:p14="http://schemas.microsoft.com/office/powerpoint/2010/main" val="350110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declarations page </a:t>
            </a:r>
            <a:r>
              <a:rPr lang="en-US" b="0" dirty="0"/>
              <a:t>is the front page of the policy where you will find the name of the person or persons insured, address, description of cars covered in the policy, and other personal information. It is called a declarations page because it contains information that is declared by an applicant to the insurance company when applying for a policy. Often just called the “</a:t>
            </a:r>
            <a:r>
              <a:rPr lang="en-US" b="0" dirty="0" err="1"/>
              <a:t>dec</a:t>
            </a:r>
            <a:r>
              <a:rPr lang="en-US" b="0" dirty="0"/>
              <a:t>” 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a:t>
            </a:r>
            <a:r>
              <a:rPr lang="en-US" b="1" dirty="0"/>
              <a:t>insuring agreement </a:t>
            </a:r>
            <a:r>
              <a:rPr lang="en-US" b="0" dirty="0"/>
              <a:t>is a brief, broad statement of the insurance company’s obligations in the policy along with the responsibilities of the policyholder. May say something like: “If you (the insured) agree to pay your premiums, we (the insurance company) will pay your covered claims.”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Definitions</a:t>
            </a:r>
            <a:r>
              <a:rPr lang="en-US" b="0" dirty="0"/>
              <a:t> is a glossary of terms in the contract (policy) which have special meaning and are emphasized either by </a:t>
            </a:r>
            <a:r>
              <a:rPr lang="en-US" b="0" dirty="0" err="1"/>
              <a:t>italisc</a:t>
            </a:r>
            <a:r>
              <a:rPr lang="en-US" b="0" dirty="0"/>
              <a:t>, bold-face type or quotation marks.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Conditions</a:t>
            </a:r>
            <a:r>
              <a:rPr lang="en-US" b="0" dirty="0"/>
              <a:t> </a:t>
            </a:r>
            <a:r>
              <a:rPr lang="en-US" dirty="0"/>
              <a:t>means that insurance policies are conditional contracts and the company is not obligated to pay all losses suffered by the insured. Coverage is only provided under certain conditions. For example, U.S. auto policies do not cover losses out of the United States so if you’re driving in Europe, for example, you must by special international insurance coverage.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Exclusions</a:t>
            </a:r>
            <a:r>
              <a:rPr lang="en-US" dirty="0"/>
              <a:t> are designed to eliminate coverage that should be covered by other policies or events such as catastrophic or an uninsurable event like a nuclear war.  The goal is to keep the cost of an insurance policy reasonable by covering those events that are most likely to affect a policyholder.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Endorsements </a:t>
            </a:r>
            <a:r>
              <a:rPr lang="en-US" b="0" dirty="0"/>
              <a:t>are policy changes that may be specific to a particular policyholder and could be covered by an insurance company. For example, roadside assistance for towing if your car breaks down would be an endorsement.</a:t>
            </a:r>
            <a:endParaRPr lang="en-US" b="1" dirty="0"/>
          </a:p>
        </p:txBody>
      </p:sp>
      <p:sp>
        <p:nvSpPr>
          <p:cNvPr id="4" name="Slide Number Placeholder 3"/>
          <p:cNvSpPr>
            <a:spLocks noGrp="1"/>
          </p:cNvSpPr>
          <p:nvPr>
            <p:ph type="sldNum" sz="quarter" idx="5"/>
          </p:nvPr>
        </p:nvSpPr>
        <p:spPr/>
        <p:txBody>
          <a:bodyPr/>
          <a:lstStyle/>
          <a:p>
            <a:fld id="{D315FFA1-A86E-4208-AD92-E8C8C7F1487F}" type="slidenum">
              <a:rPr lang="en-US" smtClean="0"/>
              <a:t>3</a:t>
            </a:fld>
            <a:endParaRPr lang="en-US" dirty="0"/>
          </a:p>
        </p:txBody>
      </p:sp>
    </p:spTree>
    <p:extLst>
      <p:ext uri="{BB962C8B-B14F-4D97-AF65-F5344CB8AC3E}">
        <p14:creationId xmlns:p14="http://schemas.microsoft.com/office/powerpoint/2010/main" val="39521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accent5">
                    <a:lumMod val="60000"/>
                    <a:lumOff val="40000"/>
                  </a:schemeClr>
                </a:solidFill>
              </a:rPr>
              <a:t>Liability coverage provides protection when you are held legally responsible to others for injury or property damage caused by an auto accident.  </a:t>
            </a:r>
            <a:r>
              <a:rPr lang="en-US" sz="1200" b="1" i="0" dirty="0">
                <a:solidFill>
                  <a:schemeClr val="accent5">
                    <a:lumMod val="60000"/>
                    <a:lumOff val="40000"/>
                  </a:schemeClr>
                </a:solidFill>
              </a:rPr>
              <a:t>Note that you are covered for liability when you use any auto: </a:t>
            </a:r>
            <a:r>
              <a:rPr lang="en-US" sz="1200" b="0" i="0" dirty="0">
                <a:solidFill>
                  <a:schemeClr val="accent5">
                    <a:lumMod val="60000"/>
                    <a:lumOff val="40000"/>
                  </a:schemeClr>
                </a:solidFill>
              </a:rPr>
              <a:t>you have coverage under your own auto policy while driving your own car, when you borrow a friend’s car, or when you rent a car. People who use your car with your permission are covered by your policy. For example, you loan your SUV to a friend who using it to go skiing. While returning home, he has a crash with another car and is responsible for the </a:t>
            </a:r>
            <a:r>
              <a:rPr lang="en-US" sz="1200" b="0" i="0" dirty="0" err="1">
                <a:solidFill>
                  <a:schemeClr val="accent5">
                    <a:lumMod val="60000"/>
                    <a:lumOff val="40000"/>
                  </a:schemeClr>
                </a:solidFill>
              </a:rPr>
              <a:t>crasha</a:t>
            </a:r>
            <a:r>
              <a:rPr lang="en-US" sz="1200" b="0" i="0" dirty="0">
                <a:solidFill>
                  <a:schemeClr val="accent5">
                    <a:lumMod val="60000"/>
                    <a:lumOff val="40000"/>
                  </a:schemeClr>
                </a:solidFill>
              </a:rPr>
              <a:t> </a:t>
            </a:r>
            <a:r>
              <a:rPr lang="en-US" sz="1200" b="0" i="0" dirty="0" err="1">
                <a:solidFill>
                  <a:schemeClr val="accent5">
                    <a:lumMod val="60000"/>
                    <a:lumOff val="40000"/>
                  </a:schemeClr>
                </a:solidFill>
              </a:rPr>
              <a:t>nd</a:t>
            </a:r>
            <a:r>
              <a:rPr lang="en-US" sz="1200" b="0" i="0" dirty="0">
                <a:solidFill>
                  <a:schemeClr val="accent5">
                    <a:lumMod val="60000"/>
                    <a:lumOff val="40000"/>
                  </a:schemeClr>
                </a:solidFill>
              </a:rPr>
              <a:t> several people in the other car are injured. Under this scenario, the people in the other car would be covered under your personal auto policy. </a:t>
            </a:r>
            <a:endParaRPr lang="en-US" b="1" i="0" dirty="0"/>
          </a:p>
        </p:txBody>
      </p:sp>
      <p:sp>
        <p:nvSpPr>
          <p:cNvPr id="4" name="Slide Number Placeholder 3"/>
          <p:cNvSpPr>
            <a:spLocks noGrp="1"/>
          </p:cNvSpPr>
          <p:nvPr>
            <p:ph type="sldNum" sz="quarter" idx="5"/>
          </p:nvPr>
        </p:nvSpPr>
        <p:spPr/>
        <p:txBody>
          <a:bodyPr/>
          <a:lstStyle/>
          <a:p>
            <a:fld id="{D315FFA1-A86E-4208-AD92-E8C8C7F1487F}" type="slidenum">
              <a:rPr lang="en-US" smtClean="0"/>
              <a:t>4</a:t>
            </a:fld>
            <a:endParaRPr lang="en-US" dirty="0"/>
          </a:p>
        </p:txBody>
      </p:sp>
    </p:spTree>
    <p:extLst>
      <p:ext uri="{BB962C8B-B14F-4D97-AF65-F5344CB8AC3E}">
        <p14:creationId xmlns:p14="http://schemas.microsoft.com/office/powerpoint/2010/main" val="295273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Here are some key terms you will hear when discussing liability coverage.</a:t>
            </a:r>
          </a:p>
        </p:txBody>
      </p:sp>
      <p:sp>
        <p:nvSpPr>
          <p:cNvPr id="4" name="Slide Number Placeholder 3"/>
          <p:cNvSpPr>
            <a:spLocks noGrp="1"/>
          </p:cNvSpPr>
          <p:nvPr>
            <p:ph type="sldNum" sz="quarter" idx="5"/>
          </p:nvPr>
        </p:nvSpPr>
        <p:spPr/>
        <p:txBody>
          <a:bodyPr/>
          <a:lstStyle/>
          <a:p>
            <a:fld id="{D315FFA1-A86E-4208-AD92-E8C8C7F1487F}" type="slidenum">
              <a:rPr lang="en-US" smtClean="0"/>
              <a:t>5</a:t>
            </a:fld>
            <a:endParaRPr lang="en-US" dirty="0"/>
          </a:p>
        </p:txBody>
      </p:sp>
    </p:spTree>
    <p:extLst>
      <p:ext uri="{BB962C8B-B14F-4D97-AF65-F5344CB8AC3E}">
        <p14:creationId xmlns:p14="http://schemas.microsoft.com/office/powerpoint/2010/main" val="403249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p:txBody>
      </p:sp>
      <p:sp>
        <p:nvSpPr>
          <p:cNvPr id="4" name="Slide Number Placeholder 3"/>
          <p:cNvSpPr>
            <a:spLocks noGrp="1"/>
          </p:cNvSpPr>
          <p:nvPr>
            <p:ph type="sldNum" sz="quarter" idx="5"/>
          </p:nvPr>
        </p:nvSpPr>
        <p:spPr/>
        <p:txBody>
          <a:bodyPr/>
          <a:lstStyle/>
          <a:p>
            <a:fld id="{D315FFA1-A86E-4208-AD92-E8C8C7F1487F}" type="slidenum">
              <a:rPr lang="en-US" smtClean="0"/>
              <a:t>6</a:t>
            </a:fld>
            <a:endParaRPr lang="en-US" dirty="0"/>
          </a:p>
        </p:txBody>
      </p:sp>
    </p:spTree>
    <p:extLst>
      <p:ext uri="{BB962C8B-B14F-4D97-AF65-F5344CB8AC3E}">
        <p14:creationId xmlns:p14="http://schemas.microsoft.com/office/powerpoint/2010/main" val="264938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Note that the limit for medical payments applies per person and there is no limit on the number of people it covers. Most people purchase coverage between $1,000 and $5,000 per person coverage but higher limits are available.</a:t>
            </a:r>
          </a:p>
        </p:txBody>
      </p:sp>
      <p:sp>
        <p:nvSpPr>
          <p:cNvPr id="4" name="Slide Number Placeholder 3"/>
          <p:cNvSpPr>
            <a:spLocks noGrp="1"/>
          </p:cNvSpPr>
          <p:nvPr>
            <p:ph type="sldNum" sz="quarter" idx="5"/>
          </p:nvPr>
        </p:nvSpPr>
        <p:spPr/>
        <p:txBody>
          <a:bodyPr/>
          <a:lstStyle/>
          <a:p>
            <a:fld id="{D315FFA1-A86E-4208-AD92-E8C8C7F1487F}" type="slidenum">
              <a:rPr lang="en-US" smtClean="0"/>
              <a:t>7</a:t>
            </a:fld>
            <a:endParaRPr lang="en-US" dirty="0"/>
          </a:p>
        </p:txBody>
      </p:sp>
    </p:spTree>
    <p:extLst>
      <p:ext uri="{BB962C8B-B14F-4D97-AF65-F5344CB8AC3E}">
        <p14:creationId xmlns:p14="http://schemas.microsoft.com/office/powerpoint/2010/main" val="3264616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Yes, it’s true, there are some people out there driving who DO NOT HAVE INSURANCE COVERAGE or have less coverage than they need. While it is highly illegal not to have insurance coverage, it happens so you can buy coverage to insure yourself against a UM. Otherwise, you have to pay for the damages. UM is not required in every state but it is smart to have it or you could be left footing the bill.</a:t>
            </a:r>
          </a:p>
        </p:txBody>
      </p:sp>
      <p:sp>
        <p:nvSpPr>
          <p:cNvPr id="4" name="Slide Number Placeholder 3"/>
          <p:cNvSpPr>
            <a:spLocks noGrp="1"/>
          </p:cNvSpPr>
          <p:nvPr>
            <p:ph type="sldNum" sz="quarter" idx="5"/>
          </p:nvPr>
        </p:nvSpPr>
        <p:spPr/>
        <p:txBody>
          <a:bodyPr/>
          <a:lstStyle/>
          <a:p>
            <a:fld id="{D315FFA1-A86E-4208-AD92-E8C8C7F1487F}" type="slidenum">
              <a:rPr lang="en-US" smtClean="0"/>
              <a:t>8</a:t>
            </a:fld>
            <a:endParaRPr lang="en-US" dirty="0"/>
          </a:p>
        </p:txBody>
      </p:sp>
    </p:spTree>
    <p:extLst>
      <p:ext uri="{BB962C8B-B14F-4D97-AF65-F5344CB8AC3E}">
        <p14:creationId xmlns:p14="http://schemas.microsoft.com/office/powerpoint/2010/main" val="401191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Not covered under collision or comprehensive is a flat tire or a blow out, a mechanical break down or maintenance on your car.  It is important to note that Part D is not a required coverage and if you have a very old car with little value, you may not need to purchase Collision or Comprehensive. If you had a newer, more expensive car, it would be worth buying this coverage. Under Part D, there is a deductible – i.e. an amount you must cover before any insurance claims is paid. Typically the deductible is $100, $250, $500 or $1,000 per each loss.  Note that the higher your deductible, the lower the insurance premium.</a:t>
            </a:r>
          </a:p>
        </p:txBody>
      </p:sp>
      <p:sp>
        <p:nvSpPr>
          <p:cNvPr id="4" name="Slide Number Placeholder 3"/>
          <p:cNvSpPr>
            <a:spLocks noGrp="1"/>
          </p:cNvSpPr>
          <p:nvPr>
            <p:ph type="sldNum" sz="quarter" idx="5"/>
          </p:nvPr>
        </p:nvSpPr>
        <p:spPr/>
        <p:txBody>
          <a:bodyPr/>
          <a:lstStyle/>
          <a:p>
            <a:fld id="{D315FFA1-A86E-4208-AD92-E8C8C7F1487F}" type="slidenum">
              <a:rPr lang="en-US" smtClean="0"/>
              <a:t>9</a:t>
            </a:fld>
            <a:endParaRPr lang="en-US" dirty="0"/>
          </a:p>
        </p:txBody>
      </p:sp>
    </p:spTree>
    <p:extLst>
      <p:ext uri="{BB962C8B-B14F-4D97-AF65-F5344CB8AC3E}">
        <p14:creationId xmlns:p14="http://schemas.microsoft.com/office/powerpoint/2010/main" val="88443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After an accident, you should call your insurance agent or company as soon as possible to report a claim, determine what happened and evaluate damages and/or injuries. A claims adjuster will be assigned to your case to work to resolve your claim. Often determining is at fault (liability) can take some time. The amount of money you will receive for your loss will depend of the claims adjusters’ analysis of your accident. Remember: you are not required to accept the first offer from the claims adjuster, especially if the offer is lower than the cost to repair your car. Keep an open mind when working with your claims adjuster to settle on a price that’s both fair to you and your insurer. </a:t>
            </a:r>
          </a:p>
        </p:txBody>
      </p:sp>
      <p:sp>
        <p:nvSpPr>
          <p:cNvPr id="4" name="Slide Number Placeholder 3"/>
          <p:cNvSpPr>
            <a:spLocks noGrp="1"/>
          </p:cNvSpPr>
          <p:nvPr>
            <p:ph type="sldNum" sz="quarter" idx="5"/>
          </p:nvPr>
        </p:nvSpPr>
        <p:spPr/>
        <p:txBody>
          <a:bodyPr/>
          <a:lstStyle/>
          <a:p>
            <a:fld id="{D315FFA1-A86E-4208-AD92-E8C8C7F1487F}" type="slidenum">
              <a:rPr lang="en-US" smtClean="0"/>
              <a:t>10</a:t>
            </a:fld>
            <a:endParaRPr lang="en-US" dirty="0"/>
          </a:p>
        </p:txBody>
      </p:sp>
    </p:spTree>
    <p:extLst>
      <p:ext uri="{BB962C8B-B14F-4D97-AF65-F5344CB8AC3E}">
        <p14:creationId xmlns:p14="http://schemas.microsoft.com/office/powerpoint/2010/main" val="2464404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2650159" y="3289332"/>
            <a:ext cx="6891683" cy="901424"/>
          </a:xfrm>
        </p:spPr>
        <p:txBody>
          <a:bodyPr wrap="square" anchor="t">
            <a:noAutofit/>
          </a:bodyPr>
          <a:lstStyle>
            <a:lvl1pPr algn="ctr">
              <a:lnSpc>
                <a:spcPts val="3000"/>
              </a:lnSpc>
              <a:defRPr sz="3750" spc="-225">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2650159" y="4565797"/>
            <a:ext cx="6891683" cy="901424"/>
          </a:xfrm>
        </p:spPr>
        <p:txBody>
          <a:bodyPr wrap="square">
            <a:noAutofit/>
          </a:bodyPr>
          <a:lstStyle>
            <a:lvl1pPr marL="0" indent="0" algn="ctr">
              <a:buNone/>
              <a:defRPr sz="1350">
                <a:solidFill>
                  <a:schemeClr val="bg1"/>
                </a:solidFill>
                <a:latin typeface="Montserrat Light" panose="000004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ext Placeholder 6">
            <a:extLst>
              <a:ext uri="{FF2B5EF4-FFF2-40B4-BE49-F238E27FC236}">
                <a16:creationId xmlns:a16="http://schemas.microsoft.com/office/drawing/2014/main" id="{0F31F40F-4A50-41C6-8B12-A8D62F637F14}"/>
              </a:ext>
            </a:extLst>
          </p:cNvPr>
          <p:cNvSpPr>
            <a:spLocks noGrp="1"/>
          </p:cNvSpPr>
          <p:nvPr>
            <p:ph type="body" sz="quarter" idx="12"/>
          </p:nvPr>
        </p:nvSpPr>
        <p:spPr>
          <a:xfrm>
            <a:off x="2650706" y="2641121"/>
            <a:ext cx="6890591" cy="501959"/>
          </a:xfrm>
        </p:spPr>
        <p:txBody>
          <a:bodyPr>
            <a:noAutofit/>
          </a:bodyPr>
          <a:lstStyle>
            <a:lvl1pPr marL="0" indent="0" algn="ctr">
              <a:spcBef>
                <a:spcPts val="0"/>
              </a:spcBef>
              <a:buNone/>
              <a:defRPr sz="2100" spc="-225">
                <a:solidFill>
                  <a:schemeClr val="bg1"/>
                </a:solidFill>
                <a:latin typeface="Montserrat Light" panose="00000400000000000000" pitchFamily="2" charset="0"/>
              </a:defRPr>
            </a:lvl1pPr>
            <a:lvl2pPr algn="ctr">
              <a:spcBef>
                <a:spcPts val="0"/>
              </a:spcBef>
              <a:defRPr sz="2100">
                <a:solidFill>
                  <a:schemeClr val="bg1"/>
                </a:solidFill>
                <a:latin typeface="Montserrat Light" panose="00000400000000000000" pitchFamily="2" charset="0"/>
              </a:defRPr>
            </a:lvl2pPr>
            <a:lvl3pPr algn="ctr">
              <a:spcBef>
                <a:spcPts val="0"/>
              </a:spcBef>
              <a:defRPr sz="2100">
                <a:solidFill>
                  <a:schemeClr val="bg1"/>
                </a:solidFill>
                <a:latin typeface="Montserrat Light" panose="00000400000000000000" pitchFamily="2" charset="0"/>
              </a:defRPr>
            </a:lvl3pPr>
            <a:lvl4pPr algn="ctr">
              <a:spcBef>
                <a:spcPts val="0"/>
              </a:spcBef>
              <a:defRPr sz="2100">
                <a:solidFill>
                  <a:schemeClr val="bg1"/>
                </a:solidFill>
                <a:latin typeface="Montserrat Light" panose="00000400000000000000" pitchFamily="2" charset="0"/>
              </a:defRPr>
            </a:lvl4pPr>
            <a:lvl5pPr algn="ctr">
              <a:spcBef>
                <a:spcPts val="0"/>
              </a:spcBef>
              <a:defRPr sz="2100">
                <a:solidFill>
                  <a:schemeClr val="bg1"/>
                </a:solidFill>
                <a:latin typeface="Montserrat Light" panose="00000400000000000000" pitchFamily="2" charset="0"/>
              </a:defRPr>
            </a:lvl5pPr>
          </a:lstStyle>
          <a:p>
            <a:pPr lvl="0"/>
            <a:r>
              <a:rPr lang="en-US" dirty="0"/>
              <a:t>Click to edit Master</a:t>
            </a:r>
          </a:p>
        </p:txBody>
      </p:sp>
      <p:pic>
        <p:nvPicPr>
          <p:cNvPr id="22" name="Picture 21" descr="A picture containing drawing, light&#10;&#10;Description automatically generated">
            <a:extLst>
              <a:ext uri="{FF2B5EF4-FFF2-40B4-BE49-F238E27FC236}">
                <a16:creationId xmlns:a16="http://schemas.microsoft.com/office/drawing/2014/main" id="{B18784DC-A80D-4B51-8133-1A15CC6E6A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1" y="6259689"/>
            <a:ext cx="1555585" cy="440623"/>
          </a:xfrm>
          <a:prstGeom prst="rect">
            <a:avLst/>
          </a:prstGeom>
        </p:spPr>
      </p:pic>
    </p:spTree>
    <p:extLst>
      <p:ext uri="{BB962C8B-B14F-4D97-AF65-F5344CB8AC3E}">
        <p14:creationId xmlns:p14="http://schemas.microsoft.com/office/powerpoint/2010/main" val="214799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8C85B961-F504-4306-9291-C8716C80ACB1}"/>
              </a:ext>
            </a:extLst>
          </p:cNvPr>
          <p:cNvSpPr txBox="1"/>
          <p:nvPr userDrawn="1"/>
        </p:nvSpPr>
        <p:spPr>
          <a:xfrm>
            <a:off x="371061" y="6568323"/>
            <a:ext cx="3896140" cy="80791"/>
          </a:xfrm>
          <a:prstGeom prst="rect">
            <a:avLst/>
          </a:prstGeom>
          <a:noFill/>
        </p:spPr>
        <p:txBody>
          <a:bodyPr wrap="square" lIns="0" tIns="0" rIns="0" bIns="0" rtlCol="0">
            <a:spAutoFit/>
          </a:bodyPr>
          <a:lstStyle/>
          <a:p>
            <a:r>
              <a:rPr lang="en-US" sz="525" dirty="0">
                <a:solidFill>
                  <a:schemeClr val="bg1"/>
                </a:solidFill>
              </a:rPr>
              <a:t>© Copyright Invest 2021</a:t>
            </a:r>
          </a:p>
        </p:txBody>
      </p:sp>
      <p:pic>
        <p:nvPicPr>
          <p:cNvPr id="24" name="Picture 23" descr="A picture containing drawing, light&#10;&#10;Description automatically generated">
            <a:extLst>
              <a:ext uri="{FF2B5EF4-FFF2-40B4-BE49-F238E27FC236}">
                <a16:creationId xmlns:a16="http://schemas.microsoft.com/office/drawing/2014/main" id="{2A378D46-BC91-4BFD-B8F2-1B0F3BD4A5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1" y="6259689"/>
            <a:ext cx="1555585" cy="440623"/>
          </a:xfrm>
          <a:prstGeom prst="rect">
            <a:avLst/>
          </a:prstGeom>
        </p:spPr>
      </p:pic>
    </p:spTree>
    <p:extLst>
      <p:ext uri="{BB962C8B-B14F-4D97-AF65-F5344CB8AC3E}">
        <p14:creationId xmlns:p14="http://schemas.microsoft.com/office/powerpoint/2010/main" val="701955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540000"/>
            <a:ext cx="11160000" cy="900000"/>
          </a:xfrm>
          <a:prstGeom prst="rect">
            <a:avLst/>
          </a:prstGeom>
        </p:spPr>
        <p:txBody>
          <a:bodyPr vert="horz" wrap="square"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540000" y="1620000"/>
            <a:ext cx="11160000" cy="468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705209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405A7F-6B8B-4249-A0C0-7397471A7C4F}" type="datetimeFigureOut">
              <a:rPr lang="en-US" smtClean="0"/>
              <a:t>3/1/2021</a:t>
            </a:fld>
            <a:endParaRPr lang="en-US" dirty="0"/>
          </a:p>
        </p:txBody>
      </p:sp>
      <p:sp>
        <p:nvSpPr>
          <p:cNvPr id="5" name="Footer Placeholder 4"/>
          <p:cNvSpPr>
            <a:spLocks noGrp="1"/>
          </p:cNvSpPr>
          <p:nvPr>
            <p:ph type="ftr" sz="quarter" idx="3"/>
          </p:nvPr>
        </p:nvSpPr>
        <p:spPr>
          <a:xfrm>
            <a:off x="3200400" y="705209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pic>
        <p:nvPicPr>
          <p:cNvPr id="10" name="Picture 9" descr="A picture containing drawing&#10;&#10;Description automatically generated">
            <a:extLst>
              <a:ext uri="{FF2B5EF4-FFF2-40B4-BE49-F238E27FC236}">
                <a16:creationId xmlns:a16="http://schemas.microsoft.com/office/drawing/2014/main" id="{6CA4EE13-27E9-40E0-997B-FDE28B833A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55200" y="6130172"/>
            <a:ext cx="1969008" cy="557726"/>
          </a:xfrm>
          <a:prstGeom prst="rect">
            <a:avLst/>
          </a:prstGeom>
        </p:spPr>
      </p:pic>
      <p:sp>
        <p:nvSpPr>
          <p:cNvPr id="6" name="TextBox 5">
            <a:extLst>
              <a:ext uri="{FF2B5EF4-FFF2-40B4-BE49-F238E27FC236}">
                <a16:creationId xmlns:a16="http://schemas.microsoft.com/office/drawing/2014/main" id="{628B8413-848D-4422-9FC4-D0C1AA586952}"/>
              </a:ext>
            </a:extLst>
          </p:cNvPr>
          <p:cNvSpPr txBox="1"/>
          <p:nvPr userDrawn="1"/>
        </p:nvSpPr>
        <p:spPr>
          <a:xfrm>
            <a:off x="371061" y="6568323"/>
            <a:ext cx="3896140" cy="80791"/>
          </a:xfrm>
          <a:prstGeom prst="rect">
            <a:avLst/>
          </a:prstGeom>
          <a:noFill/>
        </p:spPr>
        <p:txBody>
          <a:bodyPr wrap="square" lIns="0" tIns="0" rIns="0" bIns="0" rtlCol="0">
            <a:spAutoFit/>
          </a:bodyPr>
          <a:lstStyle/>
          <a:p>
            <a:r>
              <a:rPr lang="en-US" sz="525" dirty="0">
                <a:solidFill>
                  <a:schemeClr val="bg1"/>
                </a:solidFill>
              </a:rPr>
              <a:t>© Copyright Invest 2021</a:t>
            </a:r>
          </a:p>
        </p:txBody>
      </p:sp>
    </p:spTree>
    <p:extLst>
      <p:ext uri="{BB962C8B-B14F-4D97-AF65-F5344CB8AC3E}">
        <p14:creationId xmlns:p14="http://schemas.microsoft.com/office/powerpoint/2010/main" val="553820964"/>
      </p:ext>
    </p:extLst>
  </p:cSld>
  <p:clrMap bg1="lt1" tx1="dk1" bg2="lt2" tx2="dk2" accent1="accent1" accent2="accent2" accent3="accent3" accent4="accent4" accent5="accent5" accent6="accent6" hlink="hlink" folHlink="folHlink"/>
  <p:sldLayoutIdLst>
    <p:sldLayoutId id="2147483696" r:id="rId1"/>
    <p:sldLayoutId id="2147483680" r:id="rId2"/>
  </p:sldLayoutIdLst>
  <p:txStyles>
    <p:titleStyle>
      <a:lvl1pPr algn="l" defTabSz="914400" rtl="0" eaLnBrk="1" latinLnBrk="0" hangingPunct="1">
        <a:lnSpc>
          <a:spcPct val="90000"/>
        </a:lnSpc>
        <a:spcBef>
          <a:spcPct val="0"/>
        </a:spcBef>
        <a:buNone/>
        <a:defRPr sz="3200" b="1" kern="1200" spc="-15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100" kern="1200">
          <a:solidFill>
            <a:schemeClr val="tx2"/>
          </a:solidFill>
          <a:latin typeface="+mn-lt"/>
          <a:ea typeface="+mn-ea"/>
          <a:cs typeface="+mn-cs"/>
        </a:defRPr>
      </a:lvl1pPr>
      <a:lvl2pPr marL="536575" indent="-268288"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804863" indent="-268288"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073150" indent="-268288"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1341438" indent="-268288"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sv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6201C1-1C92-4052-ACD3-B932B3CCD40F}"/>
              </a:ext>
            </a:extLst>
          </p:cNvPr>
          <p:cNvSpPr>
            <a:spLocks noGrp="1"/>
          </p:cNvSpPr>
          <p:nvPr>
            <p:ph type="ctrTitle"/>
          </p:nvPr>
        </p:nvSpPr>
        <p:spPr>
          <a:xfrm rot="16200000">
            <a:off x="1096873" y="2787551"/>
            <a:ext cx="5400963" cy="1301970"/>
          </a:xfrm>
        </p:spPr>
        <p:txBody>
          <a:bodyPr vert="horz" lIns="91440" tIns="45720" rIns="91440" bIns="45720" rtlCol="0" anchor="ctr">
            <a:noAutofit/>
          </a:bodyPr>
          <a:lstStyle/>
          <a:p>
            <a:pPr>
              <a:lnSpc>
                <a:spcPct val="90000"/>
              </a:lnSpc>
            </a:pPr>
            <a:r>
              <a:rPr lang="en-US" sz="5600" u="sng" dirty="0">
                <a:solidFill>
                  <a:schemeClr val="accent1">
                    <a:lumMod val="10000"/>
                    <a:lumOff val="90000"/>
                  </a:schemeClr>
                </a:solidFill>
                <a:latin typeface="+mj-lt"/>
              </a:rPr>
              <a:t>PERSONAL AUTO POLICY </a:t>
            </a:r>
            <a:br>
              <a:rPr lang="en-US" sz="5600" u="sng" dirty="0">
                <a:solidFill>
                  <a:schemeClr val="accent1">
                    <a:lumMod val="10000"/>
                    <a:lumOff val="90000"/>
                  </a:schemeClr>
                </a:solidFill>
                <a:latin typeface="+mj-lt"/>
              </a:rPr>
            </a:br>
            <a:endParaRPr lang="en-US" sz="5600" u="sng" dirty="0">
              <a:solidFill>
                <a:schemeClr val="accent1">
                  <a:lumMod val="10000"/>
                  <a:lumOff val="90000"/>
                </a:schemeClr>
              </a:solidFill>
              <a:latin typeface="+mj-lt"/>
            </a:endParaRPr>
          </a:p>
        </p:txBody>
      </p:sp>
      <p:pic>
        <p:nvPicPr>
          <p:cNvPr id="2" name="Picture 1">
            <a:extLst>
              <a:ext uri="{FF2B5EF4-FFF2-40B4-BE49-F238E27FC236}">
                <a16:creationId xmlns:a16="http://schemas.microsoft.com/office/drawing/2014/main" id="{4A52A498-1648-4DBE-8B43-42BC3805C03A}"/>
              </a:ext>
            </a:extLst>
          </p:cNvPr>
          <p:cNvPicPr>
            <a:picLocks noChangeAspect="1"/>
          </p:cNvPicPr>
          <p:nvPr/>
        </p:nvPicPr>
        <p:blipFill>
          <a:blip r:embed="rId2"/>
          <a:stretch>
            <a:fillRect/>
          </a:stretch>
        </p:blipFill>
        <p:spPr>
          <a:xfrm>
            <a:off x="8763000" y="5791200"/>
            <a:ext cx="1828800" cy="914400"/>
          </a:xfrm>
          <a:prstGeom prst="rect">
            <a:avLst/>
          </a:prstGeom>
        </p:spPr>
      </p:pic>
      <p:grpSp>
        <p:nvGrpSpPr>
          <p:cNvPr id="18" name="Group 17">
            <a:extLst>
              <a:ext uri="{FF2B5EF4-FFF2-40B4-BE49-F238E27FC236}">
                <a16:creationId xmlns:a16="http://schemas.microsoft.com/office/drawing/2014/main" id="{FF07FF30-273D-41E5-A939-8DE4EECB8EBD}"/>
              </a:ext>
            </a:extLst>
          </p:cNvPr>
          <p:cNvGrpSpPr/>
          <p:nvPr/>
        </p:nvGrpSpPr>
        <p:grpSpPr>
          <a:xfrm>
            <a:off x="5638800" y="152400"/>
            <a:ext cx="5029200" cy="6477000"/>
            <a:chOff x="4648200" y="190500"/>
            <a:chExt cx="4419600" cy="6477000"/>
          </a:xfrm>
        </p:grpSpPr>
        <p:sp>
          <p:nvSpPr>
            <p:cNvPr id="19" name="Oval 18">
              <a:extLst>
                <a:ext uri="{FF2B5EF4-FFF2-40B4-BE49-F238E27FC236}">
                  <a16:creationId xmlns:a16="http://schemas.microsoft.com/office/drawing/2014/main" id="{A4795EAC-0A7F-4B60-BE91-8A66640D3D83}"/>
                </a:ext>
              </a:extLst>
            </p:cNvPr>
            <p:cNvSpPr/>
            <p:nvPr/>
          </p:nvSpPr>
          <p:spPr>
            <a:xfrm>
              <a:off x="4648200" y="190500"/>
              <a:ext cx="4355306" cy="6477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43045B41-043B-44BD-BD0D-29BCFEFD83E1}"/>
                </a:ext>
              </a:extLst>
            </p:cNvPr>
            <p:cNvPicPr>
              <a:picLocks noChangeAspect="1"/>
            </p:cNvPicPr>
            <p:nvPr/>
          </p:nvPicPr>
          <p:blipFill>
            <a:blip r:embed="rId3"/>
            <a:stretch>
              <a:fillRect/>
            </a:stretch>
          </p:blipFill>
          <p:spPr>
            <a:xfrm>
              <a:off x="6600824" y="228600"/>
              <a:ext cx="2466976" cy="6406284"/>
            </a:xfrm>
            <a:prstGeom prst="rect">
              <a:avLst/>
            </a:prstGeom>
          </p:spPr>
        </p:pic>
      </p:grpSp>
      <p:grpSp>
        <p:nvGrpSpPr>
          <p:cNvPr id="24" name="Group 23">
            <a:extLst>
              <a:ext uri="{FF2B5EF4-FFF2-40B4-BE49-F238E27FC236}">
                <a16:creationId xmlns:a16="http://schemas.microsoft.com/office/drawing/2014/main" id="{829ED563-67EE-4F0D-8C71-F7359E27D2B4}"/>
              </a:ext>
            </a:extLst>
          </p:cNvPr>
          <p:cNvGrpSpPr/>
          <p:nvPr/>
        </p:nvGrpSpPr>
        <p:grpSpPr>
          <a:xfrm>
            <a:off x="6019800" y="2389908"/>
            <a:ext cx="4447830" cy="2077136"/>
            <a:chOff x="4392922" y="2390432"/>
            <a:chExt cx="4447830" cy="2077136"/>
          </a:xfrm>
        </p:grpSpPr>
        <p:pic>
          <p:nvPicPr>
            <p:cNvPr id="21" name="Picture 20" descr="A close up of a sign&#10;&#10;Description automatically generated">
              <a:extLst>
                <a:ext uri="{FF2B5EF4-FFF2-40B4-BE49-F238E27FC236}">
                  <a16:creationId xmlns:a16="http://schemas.microsoft.com/office/drawing/2014/main" id="{71B44638-DFBA-4A99-A12A-176BBFA80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922" y="2390432"/>
              <a:ext cx="4447830" cy="2077136"/>
            </a:xfrm>
            <a:prstGeom prst="rect">
              <a:avLst/>
            </a:prstGeom>
          </p:spPr>
        </p:pic>
        <p:pic>
          <p:nvPicPr>
            <p:cNvPr id="22" name="Picture 21">
              <a:extLst>
                <a:ext uri="{FF2B5EF4-FFF2-40B4-BE49-F238E27FC236}">
                  <a16:creationId xmlns:a16="http://schemas.microsoft.com/office/drawing/2014/main" id="{893FC2EB-1182-4F09-80DC-04CCC72F318E}"/>
                </a:ext>
              </a:extLst>
            </p:cNvPr>
            <p:cNvPicPr>
              <a:picLocks noChangeAspect="1"/>
            </p:cNvPicPr>
            <p:nvPr/>
          </p:nvPicPr>
          <p:blipFill>
            <a:blip r:embed="rId5"/>
            <a:stretch>
              <a:fillRect/>
            </a:stretch>
          </p:blipFill>
          <p:spPr>
            <a:xfrm>
              <a:off x="8458200" y="2554515"/>
              <a:ext cx="339829" cy="339829"/>
            </a:xfrm>
            <a:prstGeom prst="rect">
              <a:avLst/>
            </a:prstGeom>
          </p:spPr>
        </p:pic>
      </p:grpSp>
      <p:sp>
        <p:nvSpPr>
          <p:cNvPr id="3" name="TextBox 2">
            <a:extLst>
              <a:ext uri="{FF2B5EF4-FFF2-40B4-BE49-F238E27FC236}">
                <a16:creationId xmlns:a16="http://schemas.microsoft.com/office/drawing/2014/main" id="{2FF2477D-68A1-4A3B-BE0B-B8D169C5FFFB}"/>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t>© Copyright Invest 2021</a:t>
            </a:r>
          </a:p>
        </p:txBody>
      </p:sp>
    </p:spTree>
    <p:extLst>
      <p:ext uri="{BB962C8B-B14F-4D97-AF65-F5344CB8AC3E}">
        <p14:creationId xmlns:p14="http://schemas.microsoft.com/office/powerpoint/2010/main" val="37647904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08B0F-D240-404E-A43A-F7CCA36C71A9}"/>
              </a:ext>
            </a:extLst>
          </p:cNvPr>
          <p:cNvSpPr>
            <a:spLocks noGrp="1"/>
          </p:cNvSpPr>
          <p:nvPr>
            <p:ph type="title"/>
          </p:nvPr>
        </p:nvSpPr>
        <p:spPr>
          <a:xfrm>
            <a:off x="2182641" y="308522"/>
            <a:ext cx="8131369" cy="834479"/>
          </a:xfrm>
        </p:spPr>
        <p:txBody>
          <a:bodyPr vert="horz" wrap="square" lIns="0" tIns="0" rIns="0" bIns="0" rtlCol="0" anchor="ctr">
            <a:noAutofit/>
          </a:bodyPr>
          <a:lstStyle/>
          <a:p>
            <a:pPr>
              <a:lnSpc>
                <a:spcPct val="100000"/>
              </a:lnSpc>
            </a:pPr>
            <a:r>
              <a:rPr lang="en-US" sz="3300" dirty="0">
                <a:solidFill>
                  <a:schemeClr val="accent2">
                    <a:lumMod val="20000"/>
                    <a:lumOff val="80000"/>
                  </a:schemeClr>
                </a:solidFill>
                <a:latin typeface="Modern Love Caps" panose="020B0604020202020204" pitchFamily="82" charset="0"/>
              </a:rPr>
              <a:t>Parts E &amp; F – Your responsibilities if you have a claim</a:t>
            </a:r>
          </a:p>
        </p:txBody>
      </p:sp>
      <p:sp>
        <p:nvSpPr>
          <p:cNvPr id="3" name="TextBox 2">
            <a:extLst>
              <a:ext uri="{FF2B5EF4-FFF2-40B4-BE49-F238E27FC236}">
                <a16:creationId xmlns:a16="http://schemas.microsoft.com/office/drawing/2014/main" id="{1DC2C3F1-D604-41FC-B026-B2E36386236B}"/>
              </a:ext>
            </a:extLst>
          </p:cNvPr>
          <p:cNvSpPr txBox="1"/>
          <p:nvPr/>
        </p:nvSpPr>
        <p:spPr>
          <a:xfrm>
            <a:off x="2147182" y="1066800"/>
            <a:ext cx="6097589" cy="5170646"/>
          </a:xfrm>
          <a:prstGeom prst="rect">
            <a:avLst/>
          </a:prstGeom>
          <a:noFill/>
        </p:spPr>
        <p:txBody>
          <a:bodyPr wrap="square" rtlCol="0">
            <a:spAutoFit/>
          </a:bodyPr>
          <a:lstStyle/>
          <a:p>
            <a:r>
              <a:rPr lang="en-US" sz="2000" i="1" dirty="0">
                <a:solidFill>
                  <a:schemeClr val="accent5">
                    <a:lumMod val="40000"/>
                    <a:lumOff val="60000"/>
                  </a:schemeClr>
                </a:solidFill>
              </a:rPr>
              <a:t>As part of your auto insurance policy, you’re required to notify your insurance agent or company when you have a claim. Your responsibilities include:</a:t>
            </a:r>
          </a:p>
          <a:p>
            <a:endParaRPr lang="en-US" sz="2000" i="1" dirty="0">
              <a:solidFill>
                <a:srgbClr val="FFFF00"/>
              </a:solidFill>
            </a:endParaRPr>
          </a:p>
          <a:p>
            <a:pPr marL="285750" indent="-285750">
              <a:spcAft>
                <a:spcPts val="1200"/>
              </a:spcAft>
              <a:buFont typeface="Arial" panose="020B0604020202020204" pitchFamily="34" charset="0"/>
              <a:buChar char="•"/>
            </a:pPr>
            <a:r>
              <a:rPr lang="en-US" sz="2000" dirty="0">
                <a:solidFill>
                  <a:schemeClr val="bg1">
                    <a:lumMod val="95000"/>
                  </a:schemeClr>
                </a:solidFill>
              </a:rPr>
              <a:t>Tell your insurance agent or company about when and where the accident happened, names of those involved or injured in the accident, as well as names of witnesses.</a:t>
            </a:r>
          </a:p>
          <a:p>
            <a:pPr marL="285750" indent="-285750">
              <a:spcAft>
                <a:spcPts val="1200"/>
              </a:spcAft>
              <a:buFont typeface="Arial" panose="020B0604020202020204" pitchFamily="34" charset="0"/>
              <a:buChar char="•"/>
            </a:pPr>
            <a:r>
              <a:rPr lang="en-US" sz="2000" dirty="0">
                <a:solidFill>
                  <a:schemeClr val="bg1">
                    <a:lumMod val="95000"/>
                  </a:schemeClr>
                </a:solidFill>
              </a:rPr>
              <a:t>Cooperate with the insurance company as they work to resolve your claim. Provide additional information about the accident as requested.</a:t>
            </a:r>
          </a:p>
          <a:p>
            <a:pPr marL="285750" indent="-285750">
              <a:spcAft>
                <a:spcPts val="1200"/>
              </a:spcAft>
              <a:buFont typeface="Arial" panose="020B0604020202020204" pitchFamily="34" charset="0"/>
              <a:buChar char="•"/>
            </a:pPr>
            <a:r>
              <a:rPr lang="en-US" sz="2000" dirty="0">
                <a:solidFill>
                  <a:schemeClr val="bg1">
                    <a:lumMod val="95000"/>
                  </a:schemeClr>
                </a:solidFill>
              </a:rPr>
              <a:t>Notify the police if struck by a hit-and-run driver or if your car is stolen.</a:t>
            </a:r>
          </a:p>
          <a:p>
            <a:pPr marL="285750" indent="-285750">
              <a:buFont typeface="Arial" panose="020B0604020202020204" pitchFamily="34" charset="0"/>
              <a:buChar char="•"/>
            </a:pPr>
            <a:r>
              <a:rPr lang="en-US" sz="2000" dirty="0">
                <a:solidFill>
                  <a:schemeClr val="bg1">
                    <a:lumMod val="95000"/>
                  </a:schemeClr>
                </a:solidFill>
              </a:rPr>
              <a:t>Allow the insurance company’s claims adjuster to inspect the damage to your auto prior to repairs.</a:t>
            </a:r>
          </a:p>
        </p:txBody>
      </p:sp>
      <p:pic>
        <p:nvPicPr>
          <p:cNvPr id="1028" name="Picture 4" descr="Car Insurance Motor-insurance Motor and Auto Insurance | TelusCare UAE">
            <a:extLst>
              <a:ext uri="{FF2B5EF4-FFF2-40B4-BE49-F238E27FC236}">
                <a16:creationId xmlns:a16="http://schemas.microsoft.com/office/drawing/2014/main" id="{6C35D8EF-55B7-455B-ABF4-69FC8415F1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347" t="19315" b="12740"/>
          <a:stretch/>
        </p:blipFill>
        <p:spPr bwMode="auto">
          <a:xfrm>
            <a:off x="8272726" y="1612347"/>
            <a:ext cx="2013328" cy="1997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E203F3D-CE87-49A6-8B6A-FD5F67A4A1B7}"/>
              </a:ext>
            </a:extLst>
          </p:cNvPr>
          <p:cNvPicPr>
            <a:picLocks noChangeAspect="1"/>
          </p:cNvPicPr>
          <p:nvPr/>
        </p:nvPicPr>
        <p:blipFill>
          <a:blip r:embed="rId4"/>
          <a:stretch>
            <a:fillRect/>
          </a:stretch>
        </p:blipFill>
        <p:spPr>
          <a:xfrm>
            <a:off x="8244772" y="4259156"/>
            <a:ext cx="2069239" cy="1227245"/>
          </a:xfrm>
          <a:prstGeom prst="rect">
            <a:avLst/>
          </a:prstGeom>
          <a:ln w="6350">
            <a:solidFill>
              <a:schemeClr val="accent3">
                <a:lumMod val="75000"/>
              </a:schemeClr>
            </a:solidFill>
          </a:ln>
        </p:spPr>
      </p:pic>
      <p:sp>
        <p:nvSpPr>
          <p:cNvPr id="2" name="TextBox 1">
            <a:extLst>
              <a:ext uri="{FF2B5EF4-FFF2-40B4-BE49-F238E27FC236}">
                <a16:creationId xmlns:a16="http://schemas.microsoft.com/office/drawing/2014/main" id="{6C52316A-84BF-41AB-8FA6-4D2FB4D928B7}"/>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spTree>
    <p:extLst>
      <p:ext uri="{BB962C8B-B14F-4D97-AF65-F5344CB8AC3E}">
        <p14:creationId xmlns:p14="http://schemas.microsoft.com/office/powerpoint/2010/main" val="265338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08B0F-D240-404E-A43A-F7CCA36C71A9}"/>
              </a:ext>
            </a:extLst>
          </p:cNvPr>
          <p:cNvSpPr>
            <a:spLocks noGrp="1"/>
          </p:cNvSpPr>
          <p:nvPr>
            <p:ph type="title"/>
          </p:nvPr>
        </p:nvSpPr>
        <p:spPr>
          <a:xfrm>
            <a:off x="2286000" y="228601"/>
            <a:ext cx="7620000" cy="769441"/>
          </a:xfrm>
        </p:spPr>
        <p:txBody>
          <a:bodyPr vert="horz" wrap="square" lIns="0" tIns="0" rIns="0" bIns="0" rtlCol="0" anchor="ctr">
            <a:noAutofit/>
          </a:bodyPr>
          <a:lstStyle/>
          <a:p>
            <a:pPr>
              <a:lnSpc>
                <a:spcPct val="100000"/>
              </a:lnSpc>
            </a:pPr>
            <a:r>
              <a:rPr lang="en-US" sz="3500" dirty="0">
                <a:solidFill>
                  <a:schemeClr val="accent2">
                    <a:lumMod val="20000"/>
                    <a:lumOff val="80000"/>
                  </a:schemeClr>
                </a:solidFill>
                <a:latin typeface="Modern Love Caps" panose="020B0604020202020204" pitchFamily="82" charset="0"/>
              </a:rPr>
              <a:t>Eight important steps</a:t>
            </a:r>
          </a:p>
        </p:txBody>
      </p:sp>
      <p:sp>
        <p:nvSpPr>
          <p:cNvPr id="2" name="TextBox 1">
            <a:extLst>
              <a:ext uri="{FF2B5EF4-FFF2-40B4-BE49-F238E27FC236}">
                <a16:creationId xmlns:a16="http://schemas.microsoft.com/office/drawing/2014/main" id="{3EFBED71-6E16-4937-AE36-552D9115B773}"/>
              </a:ext>
            </a:extLst>
          </p:cNvPr>
          <p:cNvSpPr txBox="1"/>
          <p:nvPr/>
        </p:nvSpPr>
        <p:spPr>
          <a:xfrm>
            <a:off x="2227217" y="1063532"/>
            <a:ext cx="8059783" cy="769441"/>
          </a:xfrm>
          <a:prstGeom prst="rect">
            <a:avLst/>
          </a:prstGeom>
          <a:noFill/>
        </p:spPr>
        <p:txBody>
          <a:bodyPr wrap="square" rtlCol="0">
            <a:spAutoFit/>
          </a:bodyPr>
          <a:lstStyle/>
          <a:p>
            <a:pPr marL="91440" lvl="1">
              <a:spcBef>
                <a:spcPts val="2400"/>
              </a:spcBef>
            </a:pPr>
            <a:endParaRPr lang="en-US" sz="2400" dirty="0">
              <a:solidFill>
                <a:schemeClr val="bg1"/>
              </a:solidFill>
            </a:endParaRPr>
          </a:p>
          <a:p>
            <a:endParaRPr lang="en-US" sz="2000" dirty="0">
              <a:solidFill>
                <a:schemeClr val="bg1"/>
              </a:solidFill>
            </a:endParaRPr>
          </a:p>
        </p:txBody>
      </p:sp>
      <p:grpSp>
        <p:nvGrpSpPr>
          <p:cNvPr id="10" name="Group 9">
            <a:extLst>
              <a:ext uri="{FF2B5EF4-FFF2-40B4-BE49-F238E27FC236}">
                <a16:creationId xmlns:a16="http://schemas.microsoft.com/office/drawing/2014/main" id="{10B104F6-1CF6-4DC3-80D7-F25924561B89}"/>
              </a:ext>
            </a:extLst>
          </p:cNvPr>
          <p:cNvGrpSpPr/>
          <p:nvPr/>
        </p:nvGrpSpPr>
        <p:grpSpPr>
          <a:xfrm>
            <a:off x="2304861" y="1009567"/>
            <a:ext cx="7603716" cy="5382399"/>
            <a:chOff x="722832" y="990600"/>
            <a:chExt cx="7603716" cy="5382399"/>
          </a:xfrm>
        </p:grpSpPr>
        <p:pic>
          <p:nvPicPr>
            <p:cNvPr id="3074" name="Picture 2">
              <a:extLst>
                <a:ext uri="{FF2B5EF4-FFF2-40B4-BE49-F238E27FC236}">
                  <a16:creationId xmlns:a16="http://schemas.microsoft.com/office/drawing/2014/main" id="{EB292D4B-A0AC-457A-86EC-5DE587D15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32" y="990600"/>
              <a:ext cx="7603716" cy="5103466"/>
            </a:xfrm>
            <a:prstGeom prst="rect">
              <a:avLst/>
            </a:prstGeom>
            <a:noFill/>
            <a:ln w="6350">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589EBCD-D40D-45CE-8AF7-904D47C1CAED}"/>
                </a:ext>
              </a:extLst>
            </p:cNvPr>
            <p:cNvSpPr txBox="1"/>
            <p:nvPr/>
          </p:nvSpPr>
          <p:spPr>
            <a:xfrm>
              <a:off x="3418479" y="6096000"/>
              <a:ext cx="2307042" cy="276999"/>
            </a:xfrm>
            <a:prstGeom prst="rect">
              <a:avLst/>
            </a:prstGeom>
            <a:noFill/>
          </p:spPr>
          <p:txBody>
            <a:bodyPr wrap="none" rtlCol="0">
              <a:spAutoFit/>
            </a:bodyPr>
            <a:lstStyle/>
            <a:p>
              <a:r>
                <a:rPr lang="en-US" sz="1200" i="1" dirty="0">
                  <a:solidFill>
                    <a:schemeClr val="bg1"/>
                  </a:solidFill>
                </a:rPr>
                <a:t>Courtesy of Law Technology Today</a:t>
              </a:r>
            </a:p>
          </p:txBody>
        </p:sp>
      </p:grpSp>
      <p:sp>
        <p:nvSpPr>
          <p:cNvPr id="3" name="TextBox 2">
            <a:extLst>
              <a:ext uri="{FF2B5EF4-FFF2-40B4-BE49-F238E27FC236}">
                <a16:creationId xmlns:a16="http://schemas.microsoft.com/office/drawing/2014/main" id="{7A8097FA-0EED-4238-8939-C714C4B43200}"/>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spTree>
    <p:extLst>
      <p:ext uri="{BB962C8B-B14F-4D97-AF65-F5344CB8AC3E}">
        <p14:creationId xmlns:p14="http://schemas.microsoft.com/office/powerpoint/2010/main" val="2113511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08B0F-D240-404E-A43A-F7CCA36C71A9}"/>
              </a:ext>
            </a:extLst>
          </p:cNvPr>
          <p:cNvSpPr>
            <a:spLocks noGrp="1"/>
          </p:cNvSpPr>
          <p:nvPr>
            <p:ph type="title"/>
          </p:nvPr>
        </p:nvSpPr>
        <p:spPr>
          <a:xfrm>
            <a:off x="2209800" y="194898"/>
            <a:ext cx="7620000" cy="1143000"/>
          </a:xfrm>
        </p:spPr>
        <p:txBody>
          <a:bodyPr vert="horz" wrap="square" lIns="0" tIns="0" rIns="0" bIns="0" rtlCol="0" anchor="ctr">
            <a:noAutofit/>
          </a:bodyPr>
          <a:lstStyle/>
          <a:p>
            <a:pPr>
              <a:lnSpc>
                <a:spcPct val="100000"/>
              </a:lnSpc>
            </a:pPr>
            <a:r>
              <a:rPr lang="en-US" sz="3500" dirty="0">
                <a:solidFill>
                  <a:schemeClr val="accent2">
                    <a:lumMod val="20000"/>
                    <a:lumOff val="80000"/>
                  </a:schemeClr>
                </a:solidFill>
                <a:latin typeface="Modern Love Caps" panose="020B0604020202020204" pitchFamily="82" charset="0"/>
              </a:rPr>
              <a:t>ACTUAL CASH VALUE (ACV)Of Your Car</a:t>
            </a:r>
          </a:p>
        </p:txBody>
      </p:sp>
      <p:sp>
        <p:nvSpPr>
          <p:cNvPr id="3" name="TextBox 2">
            <a:extLst>
              <a:ext uri="{FF2B5EF4-FFF2-40B4-BE49-F238E27FC236}">
                <a16:creationId xmlns:a16="http://schemas.microsoft.com/office/drawing/2014/main" id="{1DC2C3F1-D604-41FC-B026-B2E36386236B}"/>
              </a:ext>
            </a:extLst>
          </p:cNvPr>
          <p:cNvSpPr txBox="1"/>
          <p:nvPr/>
        </p:nvSpPr>
        <p:spPr>
          <a:xfrm>
            <a:off x="4876800" y="1329853"/>
            <a:ext cx="5257800" cy="4893647"/>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700" dirty="0">
                <a:solidFill>
                  <a:schemeClr val="bg1">
                    <a:lumMod val="95000"/>
                  </a:schemeClr>
                </a:solidFill>
              </a:rPr>
              <a:t>Your car is considered “totaled” if the cost to repair your car is more than its actual cash value.</a:t>
            </a:r>
          </a:p>
          <a:p>
            <a:pPr marL="285750" indent="-285750">
              <a:spcAft>
                <a:spcPts val="2400"/>
              </a:spcAft>
              <a:buFont typeface="Arial" panose="020B0604020202020204" pitchFamily="34" charset="0"/>
              <a:buChar char="•"/>
            </a:pPr>
            <a:r>
              <a:rPr lang="en-US" sz="2700" dirty="0">
                <a:solidFill>
                  <a:schemeClr val="bg1">
                    <a:lumMod val="95000"/>
                  </a:schemeClr>
                </a:solidFill>
              </a:rPr>
              <a:t>Insurance companies use </a:t>
            </a:r>
            <a:r>
              <a:rPr lang="en-US" sz="2700" dirty="0">
                <a:solidFill>
                  <a:schemeClr val="accent5">
                    <a:lumMod val="40000"/>
                    <a:lumOff val="60000"/>
                  </a:schemeClr>
                </a:solidFill>
              </a:rPr>
              <a:t>fair market value </a:t>
            </a:r>
            <a:r>
              <a:rPr lang="en-US" sz="2700" dirty="0">
                <a:solidFill>
                  <a:schemeClr val="bg1">
                    <a:lumMod val="95000"/>
                  </a:schemeClr>
                </a:solidFill>
              </a:rPr>
              <a:t>sources such as the </a:t>
            </a:r>
            <a:r>
              <a:rPr lang="en-US" sz="2700" dirty="0">
                <a:solidFill>
                  <a:schemeClr val="accent5">
                    <a:lumMod val="40000"/>
                    <a:lumOff val="60000"/>
                  </a:schemeClr>
                </a:solidFill>
              </a:rPr>
              <a:t>Kelly Blue Book </a:t>
            </a:r>
            <a:r>
              <a:rPr lang="en-US" sz="2700" dirty="0">
                <a:solidFill>
                  <a:schemeClr val="bg1">
                    <a:lumMod val="95000"/>
                  </a:schemeClr>
                </a:solidFill>
              </a:rPr>
              <a:t>to determine the actual cash value of  your car.</a:t>
            </a:r>
          </a:p>
          <a:p>
            <a:pPr marL="285750" indent="-285750">
              <a:spcAft>
                <a:spcPts val="2400"/>
              </a:spcAft>
              <a:buFont typeface="Arial" panose="020B0604020202020204" pitchFamily="34" charset="0"/>
              <a:buChar char="•"/>
            </a:pPr>
            <a:r>
              <a:rPr lang="en-US" sz="2700" dirty="0">
                <a:solidFill>
                  <a:schemeClr val="bg1">
                    <a:lumMod val="95000"/>
                  </a:schemeClr>
                </a:solidFill>
              </a:rPr>
              <a:t>Gap coverage.</a:t>
            </a:r>
          </a:p>
          <a:p>
            <a:pPr marL="285750" indent="-285750">
              <a:spcAft>
                <a:spcPts val="2400"/>
              </a:spcAft>
              <a:buFont typeface="Arial" panose="020B0604020202020204" pitchFamily="34" charset="0"/>
              <a:buChar char="•"/>
            </a:pPr>
            <a:r>
              <a:rPr lang="en-US" sz="2700" dirty="0">
                <a:solidFill>
                  <a:schemeClr val="bg1">
                    <a:lumMod val="95000"/>
                  </a:schemeClr>
                </a:solidFill>
              </a:rPr>
              <a:t>New car replacement .</a:t>
            </a:r>
          </a:p>
        </p:txBody>
      </p:sp>
      <p:grpSp>
        <p:nvGrpSpPr>
          <p:cNvPr id="5" name="Group 4">
            <a:extLst>
              <a:ext uri="{FF2B5EF4-FFF2-40B4-BE49-F238E27FC236}">
                <a16:creationId xmlns:a16="http://schemas.microsoft.com/office/drawing/2014/main" id="{65066DCA-A949-454D-9FCE-6554EBBBF06D}"/>
              </a:ext>
            </a:extLst>
          </p:cNvPr>
          <p:cNvGrpSpPr/>
          <p:nvPr/>
        </p:nvGrpSpPr>
        <p:grpSpPr>
          <a:xfrm>
            <a:off x="2344796" y="1743972"/>
            <a:ext cx="1998605" cy="3553274"/>
            <a:chOff x="820795" y="1743972"/>
            <a:chExt cx="1998605" cy="3553274"/>
          </a:xfrm>
        </p:grpSpPr>
        <p:pic>
          <p:nvPicPr>
            <p:cNvPr id="9" name="Picture 4" descr="Salvage Value of Car Calculator - What is The Salvage Value of My Car?">
              <a:extLst>
                <a:ext uri="{FF2B5EF4-FFF2-40B4-BE49-F238E27FC236}">
                  <a16:creationId xmlns:a16="http://schemas.microsoft.com/office/drawing/2014/main" id="{C237390C-9A91-49A7-94C3-AA2E9938C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95" y="4038600"/>
              <a:ext cx="1997851" cy="1258646"/>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472E2121-3E60-4E2B-AB3E-9C163EC4975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 t="11266" r="5999" b="7168"/>
            <a:stretch/>
          </p:blipFill>
          <p:spPr bwMode="auto">
            <a:xfrm>
              <a:off x="821549" y="1743972"/>
              <a:ext cx="1997851" cy="1325172"/>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26062A10-D6EB-42E4-BB52-EFDC5CD98017}"/>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spTree>
    <p:extLst>
      <p:ext uri="{BB962C8B-B14F-4D97-AF65-F5344CB8AC3E}">
        <p14:creationId xmlns:p14="http://schemas.microsoft.com/office/powerpoint/2010/main" val="1335207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08B0F-D240-404E-A43A-F7CCA36C71A9}"/>
              </a:ext>
            </a:extLst>
          </p:cNvPr>
          <p:cNvSpPr>
            <a:spLocks noGrp="1"/>
          </p:cNvSpPr>
          <p:nvPr>
            <p:ph type="title"/>
          </p:nvPr>
        </p:nvSpPr>
        <p:spPr>
          <a:xfrm>
            <a:off x="2209800" y="194898"/>
            <a:ext cx="7620000" cy="1143000"/>
          </a:xfrm>
        </p:spPr>
        <p:txBody>
          <a:bodyPr vert="horz" wrap="square" lIns="0" tIns="0" rIns="0" bIns="0" rtlCol="0" anchor="ctr">
            <a:noAutofit/>
          </a:bodyPr>
          <a:lstStyle/>
          <a:p>
            <a:pPr>
              <a:lnSpc>
                <a:spcPct val="100000"/>
              </a:lnSpc>
            </a:pPr>
            <a:r>
              <a:rPr lang="en-US" sz="3500" dirty="0">
                <a:solidFill>
                  <a:schemeClr val="accent2">
                    <a:lumMod val="20000"/>
                    <a:lumOff val="80000"/>
                  </a:schemeClr>
                </a:solidFill>
                <a:latin typeface="Modern Love Caps" panose="020B0604020202020204" pitchFamily="82" charset="0"/>
              </a:rPr>
              <a:t>Compensation of Auto Accident Victims</a:t>
            </a:r>
          </a:p>
        </p:txBody>
      </p:sp>
      <p:sp>
        <p:nvSpPr>
          <p:cNvPr id="3" name="TextBox 2">
            <a:extLst>
              <a:ext uri="{FF2B5EF4-FFF2-40B4-BE49-F238E27FC236}">
                <a16:creationId xmlns:a16="http://schemas.microsoft.com/office/drawing/2014/main" id="{1DC2C3F1-D604-41FC-B026-B2E36386236B}"/>
              </a:ext>
            </a:extLst>
          </p:cNvPr>
          <p:cNvSpPr txBox="1"/>
          <p:nvPr/>
        </p:nvSpPr>
        <p:spPr>
          <a:xfrm>
            <a:off x="2196974" y="1676400"/>
            <a:ext cx="7916402" cy="1338828"/>
          </a:xfrm>
          <a:prstGeom prst="rect">
            <a:avLst/>
          </a:prstGeom>
          <a:noFill/>
        </p:spPr>
        <p:txBody>
          <a:bodyPr wrap="square" rtlCol="0">
            <a:spAutoFit/>
          </a:bodyPr>
          <a:lstStyle/>
          <a:p>
            <a:pPr>
              <a:spcAft>
                <a:spcPts val="2400"/>
              </a:spcAft>
            </a:pPr>
            <a:r>
              <a:rPr lang="en-US" sz="2700" dirty="0">
                <a:solidFill>
                  <a:schemeClr val="bg1">
                    <a:lumMod val="95000"/>
                  </a:schemeClr>
                </a:solidFill>
              </a:rPr>
              <a:t>Under our legal system, people who suffer injuries or have their property damaged as a result of automobile accidents are entitled to some form of compensation.</a:t>
            </a:r>
          </a:p>
        </p:txBody>
      </p:sp>
      <p:sp>
        <p:nvSpPr>
          <p:cNvPr id="2" name="TextBox 1">
            <a:extLst>
              <a:ext uri="{FF2B5EF4-FFF2-40B4-BE49-F238E27FC236}">
                <a16:creationId xmlns:a16="http://schemas.microsoft.com/office/drawing/2014/main" id="{255CB84E-39D9-4DEB-BF1C-A9BE33A35611}"/>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pic>
        <p:nvPicPr>
          <p:cNvPr id="2050" name="Picture 2">
            <a:extLst>
              <a:ext uri="{FF2B5EF4-FFF2-40B4-BE49-F238E27FC236}">
                <a16:creationId xmlns:a16="http://schemas.microsoft.com/office/drawing/2014/main" id="{66AFEE15-01CF-4085-9B6A-6D69E83FE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031" y="3306090"/>
            <a:ext cx="3721938" cy="2485110"/>
          </a:xfrm>
          <a:prstGeom prst="rect">
            <a:avLst/>
          </a:prstGeom>
          <a:noFill/>
          <a:ln>
            <a:solidFill>
              <a:schemeClr val="accent1">
                <a:lumMod val="75000"/>
                <a:lumOff val="2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07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08B0F-D240-404E-A43A-F7CCA36C71A9}"/>
              </a:ext>
            </a:extLst>
          </p:cNvPr>
          <p:cNvSpPr>
            <a:spLocks noGrp="1"/>
          </p:cNvSpPr>
          <p:nvPr>
            <p:ph type="title"/>
          </p:nvPr>
        </p:nvSpPr>
        <p:spPr>
          <a:xfrm>
            <a:off x="1905000" y="242596"/>
            <a:ext cx="8382000" cy="1101252"/>
          </a:xfrm>
        </p:spPr>
        <p:txBody>
          <a:bodyPr vert="horz" wrap="square" lIns="0" tIns="0" rIns="0" bIns="0" rtlCol="0" anchor="ctr">
            <a:noAutofit/>
          </a:bodyPr>
          <a:lstStyle/>
          <a:p>
            <a:pPr>
              <a:lnSpc>
                <a:spcPct val="100000"/>
              </a:lnSpc>
            </a:pPr>
            <a:r>
              <a:rPr lang="en-US" sz="3500" dirty="0">
                <a:solidFill>
                  <a:schemeClr val="accent2">
                    <a:lumMod val="20000"/>
                    <a:lumOff val="80000"/>
                  </a:schemeClr>
                </a:solidFill>
                <a:latin typeface="Modern Love Caps" panose="020B0604020202020204" pitchFamily="82" charset="0"/>
              </a:rPr>
              <a:t>Every State Has A Financial Responsibility Law</a:t>
            </a:r>
          </a:p>
        </p:txBody>
      </p:sp>
      <p:sp>
        <p:nvSpPr>
          <p:cNvPr id="3" name="TextBox 2">
            <a:extLst>
              <a:ext uri="{FF2B5EF4-FFF2-40B4-BE49-F238E27FC236}">
                <a16:creationId xmlns:a16="http://schemas.microsoft.com/office/drawing/2014/main" id="{1DC2C3F1-D604-41FC-B026-B2E36386236B}"/>
              </a:ext>
            </a:extLst>
          </p:cNvPr>
          <p:cNvSpPr txBox="1"/>
          <p:nvPr/>
        </p:nvSpPr>
        <p:spPr>
          <a:xfrm>
            <a:off x="2088335" y="1143000"/>
            <a:ext cx="6858000" cy="5355312"/>
          </a:xfrm>
          <a:prstGeom prst="rect">
            <a:avLst/>
          </a:prstGeom>
          <a:noFill/>
        </p:spPr>
        <p:txBody>
          <a:bodyPr wrap="square" rtlCol="0">
            <a:spAutoFit/>
          </a:bodyPr>
          <a:lstStyle/>
          <a:p>
            <a:pPr>
              <a:spcAft>
                <a:spcPts val="2400"/>
              </a:spcAft>
            </a:pPr>
            <a:r>
              <a:rPr lang="en-US" sz="2200" dirty="0">
                <a:solidFill>
                  <a:schemeClr val="accent1">
                    <a:lumMod val="25000"/>
                    <a:lumOff val="75000"/>
                  </a:schemeClr>
                </a:solidFill>
              </a:rPr>
              <a:t>These laws require a person to provide proof that they are financially responsible in the following circumstances:  </a:t>
            </a:r>
          </a:p>
          <a:p>
            <a:pPr marL="342900" indent="-342900">
              <a:spcAft>
                <a:spcPts val="2400"/>
              </a:spcAft>
              <a:buFont typeface="Arial" panose="020B0604020202020204" pitchFamily="34" charset="0"/>
              <a:buChar char="•"/>
            </a:pPr>
            <a:r>
              <a:rPr lang="en-US" sz="2200" dirty="0">
                <a:solidFill>
                  <a:schemeClr val="bg1">
                    <a:lumMod val="95000"/>
                  </a:schemeClr>
                </a:solidFill>
              </a:rPr>
              <a:t>Following an accident in which someone is injured.</a:t>
            </a:r>
          </a:p>
          <a:p>
            <a:pPr marL="342900" indent="-342900">
              <a:spcAft>
                <a:spcPts val="2400"/>
              </a:spcAft>
              <a:buFont typeface="Arial" panose="020B0604020202020204" pitchFamily="34" charset="0"/>
              <a:buChar char="•"/>
            </a:pPr>
            <a:r>
              <a:rPr lang="en-US" sz="2200" dirty="0">
                <a:solidFill>
                  <a:schemeClr val="bg1">
                    <a:lumMod val="95000"/>
                  </a:schemeClr>
                </a:solidFill>
              </a:rPr>
              <a:t>If there’s been property damage in excess of a certain amount, usually $500.</a:t>
            </a:r>
          </a:p>
          <a:p>
            <a:pPr marL="342900" indent="-342900">
              <a:spcAft>
                <a:spcPts val="2400"/>
              </a:spcAft>
              <a:buFont typeface="Arial" panose="020B0604020202020204" pitchFamily="34" charset="0"/>
              <a:buChar char="•"/>
            </a:pPr>
            <a:r>
              <a:rPr lang="en-US" sz="2200" dirty="0">
                <a:solidFill>
                  <a:schemeClr val="bg1">
                    <a:lumMod val="95000"/>
                  </a:schemeClr>
                </a:solidFill>
              </a:rPr>
              <a:t>After conviction for a serious driving offense, such as DUI, reckless driving or vehicular manslaughter </a:t>
            </a:r>
          </a:p>
          <a:p>
            <a:pPr marL="342900" indent="-342900">
              <a:spcAft>
                <a:spcPts val="2400"/>
              </a:spcAft>
              <a:buFont typeface="Arial" panose="020B0604020202020204" pitchFamily="34" charset="0"/>
              <a:buChar char="•"/>
            </a:pPr>
            <a:r>
              <a:rPr lang="en-US" sz="2200" dirty="0">
                <a:solidFill>
                  <a:schemeClr val="bg1">
                    <a:lumMod val="95000"/>
                  </a:schemeClr>
                </a:solidFill>
              </a:rPr>
              <a:t>When a driver’s license has been suspended or revoked, prior to its reinstatement </a:t>
            </a:r>
          </a:p>
          <a:p>
            <a:pPr marL="342900" indent="-342900">
              <a:spcAft>
                <a:spcPts val="2400"/>
              </a:spcAft>
              <a:buFont typeface="Arial" panose="020B0604020202020204" pitchFamily="34" charset="0"/>
              <a:buChar char="•"/>
            </a:pPr>
            <a:r>
              <a:rPr lang="en-US" sz="2200" dirty="0">
                <a:solidFill>
                  <a:schemeClr val="bg1">
                    <a:lumMod val="95000"/>
                  </a:schemeClr>
                </a:solidFill>
              </a:rPr>
              <a:t> If the driver has failed to pay money owed from previous accidents.</a:t>
            </a:r>
          </a:p>
        </p:txBody>
      </p:sp>
      <p:sp>
        <p:nvSpPr>
          <p:cNvPr id="2" name="TextBox 1">
            <a:extLst>
              <a:ext uri="{FF2B5EF4-FFF2-40B4-BE49-F238E27FC236}">
                <a16:creationId xmlns:a16="http://schemas.microsoft.com/office/drawing/2014/main" id="{6F1200C6-A281-42AD-B17E-105171AFE4F2}"/>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pic>
        <p:nvPicPr>
          <p:cNvPr id="3074" name="Picture 2" descr="Financial Responsibility Words On A Check As Payment Of Money.. Stock  Photo, Picture And Royalty Free Image. Image 36059289.">
            <a:extLst>
              <a:ext uri="{FF2B5EF4-FFF2-40B4-BE49-F238E27FC236}">
                <a16:creationId xmlns:a16="http://schemas.microsoft.com/office/drawing/2014/main" id="{40A99E01-EAAD-4590-880D-447A496077B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8111" b="83000" l="10000" r="90000"/>
                    </a14:imgEffect>
                  </a14:imgLayer>
                </a14:imgProps>
              </a:ext>
              <a:ext uri="{28A0092B-C50C-407E-A947-70E740481C1C}">
                <a14:useLocalDpi xmlns:a14="http://schemas.microsoft.com/office/drawing/2010/main" val="0"/>
              </a:ext>
            </a:extLst>
          </a:blip>
          <a:srcRect t="10000" b="8889"/>
          <a:stretch/>
        </p:blipFill>
        <p:spPr bwMode="auto">
          <a:xfrm>
            <a:off x="8489135" y="1885539"/>
            <a:ext cx="1662506" cy="1348477"/>
          </a:xfrm>
          <a:prstGeom prst="ellipse">
            <a:avLst/>
          </a:prstGeom>
          <a:ln w="22225" cap="rnd">
            <a:solidFill>
              <a:schemeClr val="accent3">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6" name="Picture 4" descr="What Is My Responsibility In A Car Crash - Comedy Traffic School®">
            <a:extLst>
              <a:ext uri="{FF2B5EF4-FFF2-40B4-BE49-F238E27FC236}">
                <a16:creationId xmlns:a16="http://schemas.microsoft.com/office/drawing/2014/main" id="{E2274336-E8FF-49EF-8E87-112FA0031E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1" y="4255939"/>
            <a:ext cx="2147931" cy="1436429"/>
          </a:xfrm>
          <a:prstGeom prst="ellipse">
            <a:avLst/>
          </a:prstGeom>
          <a:ln w="34925" cap="rnd">
            <a:solidFill>
              <a:schemeClr val="accent3">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613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D1BBF68-3AFE-4C35-B638-930090EF2663}"/>
              </a:ext>
            </a:extLst>
          </p:cNvPr>
          <p:cNvSpPr txBox="1">
            <a:spLocks/>
          </p:cNvSpPr>
          <p:nvPr/>
        </p:nvSpPr>
        <p:spPr>
          <a:xfrm>
            <a:off x="2209800" y="228600"/>
            <a:ext cx="7620000" cy="1143000"/>
          </a:xfrm>
          <a:prstGeom prst="rect">
            <a:avLst/>
          </a:prstGeom>
        </p:spPr>
        <p:txBody>
          <a:bodyPr vert="horz" wrap="square" lIns="0" tIns="0" rIns="0" bIns="0" rtlCol="0" anchor="ctr">
            <a:noAutofit/>
          </a:bodyPr>
          <a:lstStyle>
            <a:lvl1pPr algn="ctr" defTabSz="914400" rtl="0" eaLnBrk="1" latinLnBrk="0" hangingPunct="1">
              <a:lnSpc>
                <a:spcPts val="3000"/>
              </a:lnSpc>
              <a:spcBef>
                <a:spcPct val="0"/>
              </a:spcBef>
              <a:buNone/>
              <a:defRPr sz="3750" b="1" kern="1200" spc="-225" baseline="0">
                <a:solidFill>
                  <a:schemeClr val="bg1"/>
                </a:solidFill>
                <a:latin typeface="+mn-lt"/>
                <a:ea typeface="+mj-ea"/>
                <a:cs typeface="+mj-cs"/>
              </a:defRPr>
            </a:lvl1pPr>
          </a:lstStyle>
          <a:p>
            <a:pPr algn="l">
              <a:lnSpc>
                <a:spcPct val="100000"/>
              </a:lnSpc>
            </a:pPr>
            <a:r>
              <a:rPr lang="en-US" sz="3500" dirty="0">
                <a:solidFill>
                  <a:schemeClr val="accent2">
                    <a:lumMod val="20000"/>
                    <a:lumOff val="80000"/>
                  </a:schemeClr>
                </a:solidFill>
                <a:latin typeface="Modern Love Caps" panose="020B0604020202020204" pitchFamily="82" charset="0"/>
              </a:rPr>
              <a:t>What About…</a:t>
            </a:r>
          </a:p>
        </p:txBody>
      </p:sp>
      <p:sp>
        <p:nvSpPr>
          <p:cNvPr id="4" name="TextBox 3">
            <a:extLst>
              <a:ext uri="{FF2B5EF4-FFF2-40B4-BE49-F238E27FC236}">
                <a16:creationId xmlns:a16="http://schemas.microsoft.com/office/drawing/2014/main" id="{379A87CD-E724-417A-9055-F828A68DB053}"/>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grpSp>
        <p:nvGrpSpPr>
          <p:cNvPr id="8" name="Group 7">
            <a:extLst>
              <a:ext uri="{FF2B5EF4-FFF2-40B4-BE49-F238E27FC236}">
                <a16:creationId xmlns:a16="http://schemas.microsoft.com/office/drawing/2014/main" id="{8C2EF8C0-9F23-4C69-BC43-C6A026BE362D}"/>
              </a:ext>
            </a:extLst>
          </p:cNvPr>
          <p:cNvGrpSpPr/>
          <p:nvPr/>
        </p:nvGrpSpPr>
        <p:grpSpPr>
          <a:xfrm>
            <a:off x="2286000" y="1600200"/>
            <a:ext cx="7884288" cy="3401200"/>
            <a:chOff x="730272" y="1371600"/>
            <a:chExt cx="7884288" cy="3401200"/>
          </a:xfrm>
        </p:grpSpPr>
        <p:grpSp>
          <p:nvGrpSpPr>
            <p:cNvPr id="7" name="Group 6">
              <a:extLst>
                <a:ext uri="{FF2B5EF4-FFF2-40B4-BE49-F238E27FC236}">
                  <a16:creationId xmlns:a16="http://schemas.microsoft.com/office/drawing/2014/main" id="{23FCD639-156E-428A-94BC-1237DD95CEE2}"/>
                </a:ext>
              </a:extLst>
            </p:cNvPr>
            <p:cNvGrpSpPr/>
            <p:nvPr/>
          </p:nvGrpSpPr>
          <p:grpSpPr>
            <a:xfrm>
              <a:off x="730272" y="1371600"/>
              <a:ext cx="4191001" cy="3401200"/>
              <a:chOff x="1066799" y="1371599"/>
              <a:chExt cx="4191001" cy="3401200"/>
            </a:xfrm>
          </p:grpSpPr>
          <p:pic>
            <p:nvPicPr>
              <p:cNvPr id="5122" name="Picture 2" descr="What Happens When I Total My Car in Connecticut? | Pawson">
                <a:extLst>
                  <a:ext uri="{FF2B5EF4-FFF2-40B4-BE49-F238E27FC236}">
                    <a16:creationId xmlns:a16="http://schemas.microsoft.com/office/drawing/2014/main" id="{3774EF99-46EA-4EA3-995F-2E069852A5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37" t="20380" r="41959" b="7690"/>
              <a:stretch/>
            </p:blipFill>
            <p:spPr bwMode="auto">
              <a:xfrm>
                <a:off x="1066799" y="1371599"/>
                <a:ext cx="4191001" cy="3124201"/>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C7DDB0E-87BD-4952-BF8B-E71F3DF1A015}"/>
                  </a:ext>
                </a:extLst>
              </p:cNvPr>
              <p:cNvSpPr txBox="1"/>
              <p:nvPr/>
            </p:nvSpPr>
            <p:spPr>
              <a:xfrm>
                <a:off x="2142692" y="4495800"/>
                <a:ext cx="2039213" cy="276999"/>
              </a:xfrm>
              <a:prstGeom prst="rect">
                <a:avLst/>
              </a:prstGeom>
              <a:noFill/>
            </p:spPr>
            <p:txBody>
              <a:bodyPr wrap="none" rtlCol="0">
                <a:spAutoFit/>
              </a:bodyPr>
              <a:lstStyle/>
              <a:p>
                <a:r>
                  <a:rPr lang="en-US" sz="1200" i="1" dirty="0">
                    <a:solidFill>
                      <a:schemeClr val="bg1"/>
                    </a:solidFill>
                  </a:rPr>
                  <a:t>Courtesy of Pawson Insurance</a:t>
                </a:r>
              </a:p>
            </p:txBody>
          </p:sp>
        </p:grpSp>
        <p:pic>
          <p:nvPicPr>
            <p:cNvPr id="4098" name="Picture 2" descr="What is Gap Insurance? - YouTube">
              <a:extLst>
                <a:ext uri="{FF2B5EF4-FFF2-40B4-BE49-F238E27FC236}">
                  <a16:creationId xmlns:a16="http://schemas.microsoft.com/office/drawing/2014/main" id="{A14D5E59-4EF2-4092-9455-37A8F30C373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00" t="12873" r="11667" b="28241"/>
            <a:stretch/>
          </p:blipFill>
          <p:spPr bwMode="auto">
            <a:xfrm>
              <a:off x="5002713" y="2177736"/>
              <a:ext cx="3611847" cy="1527246"/>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29733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08B0F-D240-404E-A43A-F7CCA36C71A9}"/>
              </a:ext>
            </a:extLst>
          </p:cNvPr>
          <p:cNvSpPr>
            <a:spLocks noGrp="1"/>
          </p:cNvSpPr>
          <p:nvPr>
            <p:ph type="title"/>
          </p:nvPr>
        </p:nvSpPr>
        <p:spPr>
          <a:xfrm>
            <a:off x="2209800" y="265169"/>
            <a:ext cx="7620000" cy="1143000"/>
          </a:xfrm>
        </p:spPr>
        <p:txBody>
          <a:bodyPr vert="horz" wrap="square" lIns="0" tIns="0" rIns="0" bIns="0" rtlCol="0" anchor="ctr">
            <a:noAutofit/>
          </a:bodyPr>
          <a:lstStyle/>
          <a:p>
            <a:pPr>
              <a:lnSpc>
                <a:spcPct val="100000"/>
              </a:lnSpc>
            </a:pPr>
            <a:r>
              <a:rPr lang="en-US" sz="3500" dirty="0">
                <a:solidFill>
                  <a:schemeClr val="accent2">
                    <a:lumMod val="20000"/>
                    <a:lumOff val="80000"/>
                  </a:schemeClr>
                </a:solidFill>
                <a:latin typeface="Modern Love Caps" panose="020B0604020202020204" pitchFamily="82" charset="0"/>
              </a:rPr>
              <a:t>Who can cancel an auto policy?</a:t>
            </a:r>
          </a:p>
        </p:txBody>
      </p:sp>
      <p:sp>
        <p:nvSpPr>
          <p:cNvPr id="3" name="TextBox 2">
            <a:extLst>
              <a:ext uri="{FF2B5EF4-FFF2-40B4-BE49-F238E27FC236}">
                <a16:creationId xmlns:a16="http://schemas.microsoft.com/office/drawing/2014/main" id="{1DC2C3F1-D604-41FC-B026-B2E36386236B}"/>
              </a:ext>
            </a:extLst>
          </p:cNvPr>
          <p:cNvSpPr txBox="1"/>
          <p:nvPr/>
        </p:nvSpPr>
        <p:spPr>
          <a:xfrm>
            <a:off x="2181170" y="1534055"/>
            <a:ext cx="4202317" cy="1569660"/>
          </a:xfrm>
          <a:prstGeom prst="rect">
            <a:avLst/>
          </a:prstGeom>
          <a:noFill/>
        </p:spPr>
        <p:txBody>
          <a:bodyPr wrap="square" rtlCol="0">
            <a:spAutoFit/>
          </a:bodyPr>
          <a:lstStyle/>
          <a:p>
            <a:pPr marL="342900" indent="-342900">
              <a:buFont typeface="Wingdings" panose="05000000000000000000" pitchFamily="2" charset="2"/>
              <a:buChar char="Ø"/>
            </a:pPr>
            <a:r>
              <a:rPr lang="en-US" altLang="en-US" sz="2400" b="1" dirty="0">
                <a:solidFill>
                  <a:schemeClr val="accent1">
                    <a:lumMod val="25000"/>
                    <a:lumOff val="75000"/>
                  </a:schemeClr>
                </a:solidFill>
              </a:rPr>
              <a:t>You</a:t>
            </a:r>
            <a:r>
              <a:rPr lang="en-US" altLang="en-US" sz="2400" dirty="0">
                <a:solidFill>
                  <a:schemeClr val="bg1"/>
                </a:solidFill>
              </a:rPr>
              <a:t> may cancel your auto insurance at any time by notifying the insurance company or insurance agent.</a:t>
            </a:r>
          </a:p>
        </p:txBody>
      </p:sp>
      <p:pic>
        <p:nvPicPr>
          <p:cNvPr id="6148" name="Picture 4" descr="Getting Your Car Insurance Policy Reinstated">
            <a:extLst>
              <a:ext uri="{FF2B5EF4-FFF2-40B4-BE49-F238E27FC236}">
                <a16:creationId xmlns:a16="http://schemas.microsoft.com/office/drawing/2014/main" id="{9BC1E7A3-184B-41FE-999E-F04BF2A6F3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479"/>
          <a:stretch/>
        </p:blipFill>
        <p:spPr bwMode="auto">
          <a:xfrm>
            <a:off x="6585680" y="1456554"/>
            <a:ext cx="2863121" cy="1724663"/>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6150" name="Picture 6" descr="WHAT TIME IS THE RIGHT TIME TO TAKE THE CAR KEYS AWAY?">
            <a:extLst>
              <a:ext uri="{FF2B5EF4-FFF2-40B4-BE49-F238E27FC236}">
                <a16:creationId xmlns:a16="http://schemas.microsoft.com/office/drawing/2014/main" id="{87709C42-8652-4AAF-904B-2BFFE57EB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685" y="3971313"/>
            <a:ext cx="2874438" cy="1724663"/>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EA936-A257-4213-B6A0-B5AEF5241A30}"/>
              </a:ext>
            </a:extLst>
          </p:cNvPr>
          <p:cNvSpPr txBox="1"/>
          <p:nvPr/>
        </p:nvSpPr>
        <p:spPr>
          <a:xfrm>
            <a:off x="5308343" y="3679482"/>
            <a:ext cx="4776457" cy="2677656"/>
          </a:xfrm>
          <a:prstGeom prst="rect">
            <a:avLst/>
          </a:prstGeom>
          <a:noFill/>
        </p:spPr>
        <p:txBody>
          <a:bodyPr wrap="square" rtlCol="0">
            <a:spAutoFit/>
          </a:bodyPr>
          <a:lstStyle/>
          <a:p>
            <a:pPr marL="342900" indent="-342900">
              <a:buFont typeface="Wingdings" panose="05000000000000000000" pitchFamily="2" charset="2"/>
              <a:buChar char="Ø"/>
            </a:pPr>
            <a:r>
              <a:rPr lang="en-US" altLang="en-US" sz="2400" dirty="0">
                <a:solidFill>
                  <a:schemeClr val="bg1"/>
                </a:solidFill>
              </a:rPr>
              <a:t>The </a:t>
            </a:r>
            <a:r>
              <a:rPr lang="en-US" altLang="en-US" sz="2400" b="1" dirty="0">
                <a:solidFill>
                  <a:schemeClr val="accent1">
                    <a:lumMod val="25000"/>
                    <a:lumOff val="75000"/>
                  </a:schemeClr>
                </a:solidFill>
              </a:rPr>
              <a:t>insurance company </a:t>
            </a:r>
            <a:r>
              <a:rPr lang="en-US" altLang="en-US" sz="2400" dirty="0">
                <a:solidFill>
                  <a:schemeClr val="bg1"/>
                </a:solidFill>
              </a:rPr>
              <a:t>may cancel your insurance if you fail to pay the premium or have your drivers license suspended or revoked.  The insurance company must send your cancellation notice by mail </a:t>
            </a:r>
            <a:r>
              <a:rPr lang="en-US" altLang="en-US" sz="2400" b="1" dirty="0">
                <a:solidFill>
                  <a:schemeClr val="bg1"/>
                </a:solidFill>
              </a:rPr>
              <a:t>or</a:t>
            </a:r>
            <a:r>
              <a:rPr lang="en-US" altLang="en-US" sz="2400" dirty="0">
                <a:solidFill>
                  <a:schemeClr val="bg1"/>
                </a:solidFill>
              </a:rPr>
              <a:t> electronically.</a:t>
            </a:r>
          </a:p>
        </p:txBody>
      </p:sp>
      <p:sp>
        <p:nvSpPr>
          <p:cNvPr id="2" name="TextBox 1">
            <a:extLst>
              <a:ext uri="{FF2B5EF4-FFF2-40B4-BE49-F238E27FC236}">
                <a16:creationId xmlns:a16="http://schemas.microsoft.com/office/drawing/2014/main" id="{A6487C5A-E322-460D-AFD4-1773940FA343}"/>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spTree>
    <p:extLst>
      <p:ext uri="{BB962C8B-B14F-4D97-AF65-F5344CB8AC3E}">
        <p14:creationId xmlns:p14="http://schemas.microsoft.com/office/powerpoint/2010/main" val="2400347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C2C3F1-D604-41FC-B026-B2E36386236B}"/>
              </a:ext>
            </a:extLst>
          </p:cNvPr>
          <p:cNvSpPr txBox="1"/>
          <p:nvPr/>
        </p:nvSpPr>
        <p:spPr>
          <a:xfrm>
            <a:off x="2227216" y="1859830"/>
            <a:ext cx="8135984" cy="4062651"/>
          </a:xfrm>
          <a:prstGeom prst="rect">
            <a:avLst/>
          </a:prstGeom>
          <a:noFill/>
          <a:ln>
            <a:noFill/>
          </a:ln>
        </p:spPr>
        <p:txBody>
          <a:bodyPr wrap="square" rtlCol="0">
            <a:spAutoFit/>
          </a:bodyPr>
          <a:lstStyle/>
          <a:p>
            <a:r>
              <a:rPr lang="en-US" altLang="en-US" sz="2800" b="1" i="1" dirty="0">
                <a:solidFill>
                  <a:schemeClr val="bg1"/>
                </a:solidFill>
              </a:rPr>
              <a:t>Your insurance agent or company will request:</a:t>
            </a:r>
          </a:p>
          <a:p>
            <a:endParaRPr lang="en-US" altLang="en-US" sz="1200" dirty="0">
              <a:solidFill>
                <a:schemeClr val="bg1"/>
              </a:solidFill>
            </a:endParaRPr>
          </a:p>
          <a:p>
            <a:pPr marL="457200" indent="-457200">
              <a:spcAft>
                <a:spcPts val="1200"/>
              </a:spcAft>
              <a:buFont typeface="Wingdings" panose="05000000000000000000" pitchFamily="2" charset="2"/>
              <a:buChar char="ü"/>
            </a:pPr>
            <a:r>
              <a:rPr lang="en-US" altLang="en-US" sz="2800" dirty="0">
                <a:solidFill>
                  <a:schemeClr val="bg1"/>
                </a:solidFill>
              </a:rPr>
              <a:t>Driver’s age</a:t>
            </a:r>
          </a:p>
          <a:p>
            <a:pPr marL="457200" indent="-457200">
              <a:spcAft>
                <a:spcPts val="1200"/>
              </a:spcAft>
              <a:buFont typeface="Wingdings" panose="05000000000000000000" pitchFamily="2" charset="2"/>
              <a:buChar char="ü"/>
            </a:pPr>
            <a:r>
              <a:rPr lang="en-US" altLang="en-US" sz="2800" dirty="0">
                <a:solidFill>
                  <a:schemeClr val="bg1"/>
                </a:solidFill>
              </a:rPr>
              <a:t>Number of tickets</a:t>
            </a:r>
          </a:p>
          <a:p>
            <a:pPr marL="457200" indent="-457200">
              <a:spcAft>
                <a:spcPts val="1200"/>
              </a:spcAft>
              <a:buFont typeface="Wingdings" panose="05000000000000000000" pitchFamily="2" charset="2"/>
              <a:buChar char="ü"/>
            </a:pPr>
            <a:r>
              <a:rPr lang="en-US" altLang="en-US" sz="2800" dirty="0">
                <a:solidFill>
                  <a:schemeClr val="bg1"/>
                </a:solidFill>
              </a:rPr>
              <a:t>Number of accidents</a:t>
            </a:r>
          </a:p>
          <a:p>
            <a:pPr marL="457200" indent="-457200">
              <a:spcAft>
                <a:spcPts val="1200"/>
              </a:spcAft>
              <a:buFont typeface="Wingdings" panose="05000000000000000000" pitchFamily="2" charset="2"/>
              <a:buChar char="ü"/>
            </a:pPr>
            <a:r>
              <a:rPr lang="en-US" altLang="en-US" sz="2800" dirty="0">
                <a:solidFill>
                  <a:schemeClr val="bg1"/>
                </a:solidFill>
              </a:rPr>
              <a:t>Type of vehicle</a:t>
            </a:r>
          </a:p>
          <a:p>
            <a:pPr marL="457200" indent="-457200">
              <a:spcAft>
                <a:spcPts val="1200"/>
              </a:spcAft>
              <a:buFont typeface="Wingdings" panose="05000000000000000000" pitchFamily="2" charset="2"/>
              <a:buChar char="ü"/>
            </a:pPr>
            <a:r>
              <a:rPr lang="en-US" altLang="en-US" sz="2800" dirty="0">
                <a:solidFill>
                  <a:schemeClr val="bg1"/>
                </a:solidFill>
              </a:rPr>
              <a:t>Age of vehicle</a:t>
            </a:r>
          </a:p>
          <a:p>
            <a:pPr marL="457200" indent="-457200">
              <a:spcAft>
                <a:spcPts val="1200"/>
              </a:spcAft>
              <a:buFont typeface="Wingdings" panose="05000000000000000000" pitchFamily="2" charset="2"/>
              <a:buChar char="ü"/>
            </a:pPr>
            <a:r>
              <a:rPr lang="en-US" altLang="en-US" sz="2800" dirty="0">
                <a:solidFill>
                  <a:schemeClr val="bg1"/>
                </a:solidFill>
              </a:rPr>
              <a:t>Number of miles driven each year</a:t>
            </a:r>
          </a:p>
        </p:txBody>
      </p:sp>
      <p:grpSp>
        <p:nvGrpSpPr>
          <p:cNvPr id="10" name="Group 9">
            <a:extLst>
              <a:ext uri="{FF2B5EF4-FFF2-40B4-BE49-F238E27FC236}">
                <a16:creationId xmlns:a16="http://schemas.microsoft.com/office/drawing/2014/main" id="{27E9FD22-D9F8-4ED3-88D5-9FAFCEA78201}"/>
              </a:ext>
            </a:extLst>
          </p:cNvPr>
          <p:cNvGrpSpPr/>
          <p:nvPr/>
        </p:nvGrpSpPr>
        <p:grpSpPr>
          <a:xfrm>
            <a:off x="7962900" y="2514600"/>
            <a:ext cx="1564322" cy="3255480"/>
            <a:chOff x="3200400" y="228600"/>
            <a:chExt cx="2819400" cy="5867400"/>
          </a:xfrm>
        </p:grpSpPr>
        <p:pic>
          <p:nvPicPr>
            <p:cNvPr id="2056" name="Picture 8" descr="Business man cartoon character smiling Royalty Free Vector">
              <a:extLst>
                <a:ext uri="{FF2B5EF4-FFF2-40B4-BE49-F238E27FC236}">
                  <a16:creationId xmlns:a16="http://schemas.microsoft.com/office/drawing/2014/main" id="{BC6A88E1-AB95-4481-A401-D0A2020E285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143" t="3334" r="17428" b="11111"/>
            <a:stretch/>
          </p:blipFill>
          <p:spPr bwMode="auto">
            <a:xfrm>
              <a:off x="3200400" y="228600"/>
              <a:ext cx="2819400" cy="5867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7CCBB2-53A2-4045-8694-5DBBF77B6452}"/>
                </a:ext>
              </a:extLst>
            </p:cNvPr>
            <p:cNvSpPr txBox="1"/>
            <p:nvPr/>
          </p:nvSpPr>
          <p:spPr>
            <a:xfrm>
              <a:off x="3349035" y="2272777"/>
              <a:ext cx="977099" cy="1553188"/>
            </a:xfrm>
            <a:prstGeom prst="rect">
              <a:avLst/>
            </a:prstGeom>
            <a:noFill/>
          </p:spPr>
          <p:txBody>
            <a:bodyPr wrap="none" rtlCol="0">
              <a:spAutoFit/>
            </a:bodyPr>
            <a:lstStyle/>
            <a:p>
              <a:r>
                <a:rPr lang="en-US" sz="1000" b="1" dirty="0"/>
                <a:t>Apply</a:t>
              </a:r>
            </a:p>
            <a:p>
              <a:r>
                <a:rPr lang="en-US" sz="1000" b="1" dirty="0"/>
                <a:t>for Car</a:t>
              </a:r>
            </a:p>
            <a:p>
              <a:endParaRPr lang="en-US" sz="1000" b="1" dirty="0"/>
            </a:p>
            <a:p>
              <a:endParaRPr lang="en-US" sz="1000" b="1" dirty="0"/>
            </a:p>
            <a:p>
              <a:endParaRPr lang="en-US" sz="1000" b="1" dirty="0"/>
            </a:p>
          </p:txBody>
        </p:sp>
        <p:pic>
          <p:nvPicPr>
            <p:cNvPr id="8" name="Graphic 7" descr="Checkmark">
              <a:extLst>
                <a:ext uri="{FF2B5EF4-FFF2-40B4-BE49-F238E27FC236}">
                  <a16:creationId xmlns:a16="http://schemas.microsoft.com/office/drawing/2014/main" id="{92803001-0DF2-4A69-A735-0EF9598796BB}"/>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5199" y="2883177"/>
              <a:ext cx="332386" cy="332386"/>
            </a:xfrm>
            <a:prstGeom prst="rect">
              <a:avLst/>
            </a:prstGeom>
          </p:spPr>
        </p:pic>
        <p:pic>
          <p:nvPicPr>
            <p:cNvPr id="9" name="Graphic 8" descr="Checkmark">
              <a:extLst>
                <a:ext uri="{FF2B5EF4-FFF2-40B4-BE49-F238E27FC236}">
                  <a16:creationId xmlns:a16="http://schemas.microsoft.com/office/drawing/2014/main" id="{6C47C3CC-AF0A-4D4E-93DA-4A6FDD8130A2}"/>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8971" y="2921277"/>
              <a:ext cx="332386" cy="332386"/>
            </a:xfrm>
            <a:prstGeom prst="rect">
              <a:avLst/>
            </a:prstGeom>
          </p:spPr>
        </p:pic>
      </p:grpSp>
      <p:sp>
        <p:nvSpPr>
          <p:cNvPr id="22" name="Title 3">
            <a:extLst>
              <a:ext uri="{FF2B5EF4-FFF2-40B4-BE49-F238E27FC236}">
                <a16:creationId xmlns:a16="http://schemas.microsoft.com/office/drawing/2014/main" id="{A2C71D3C-2C6D-4696-A78B-23ADE50B79BD}"/>
              </a:ext>
            </a:extLst>
          </p:cNvPr>
          <p:cNvSpPr>
            <a:spLocks noGrp="1"/>
          </p:cNvSpPr>
          <p:nvPr>
            <p:ph type="title"/>
          </p:nvPr>
        </p:nvSpPr>
        <p:spPr>
          <a:xfrm>
            <a:off x="2286000" y="492031"/>
            <a:ext cx="6477000" cy="1184369"/>
          </a:xfrm>
        </p:spPr>
        <p:txBody>
          <a:bodyPr vert="horz" wrap="square" lIns="0" tIns="0" rIns="0" bIns="0" rtlCol="0" anchor="ctr">
            <a:noAutofit/>
          </a:bodyPr>
          <a:lstStyle/>
          <a:p>
            <a:pPr>
              <a:lnSpc>
                <a:spcPct val="100000"/>
              </a:lnSpc>
            </a:pPr>
            <a:r>
              <a:rPr lang="en-US" sz="3400" dirty="0">
                <a:solidFill>
                  <a:schemeClr val="accent2">
                    <a:lumMod val="20000"/>
                    <a:lumOff val="80000"/>
                  </a:schemeClr>
                </a:solidFill>
                <a:latin typeface="Modern Love Caps" panose="020B0604020202020204" pitchFamily="82" charset="0"/>
              </a:rPr>
              <a:t> Okay, I learned a lot about…</a:t>
            </a:r>
            <a:br>
              <a:rPr lang="en-US" sz="3400" dirty="0">
                <a:solidFill>
                  <a:schemeClr val="accent2">
                    <a:lumMod val="20000"/>
                    <a:lumOff val="80000"/>
                  </a:schemeClr>
                </a:solidFill>
                <a:latin typeface="Modern Love Caps" panose="020B0604020202020204" pitchFamily="82" charset="0"/>
              </a:rPr>
            </a:br>
            <a:r>
              <a:rPr lang="en-US" sz="3400" dirty="0">
                <a:solidFill>
                  <a:schemeClr val="accent2">
                    <a:lumMod val="20000"/>
                    <a:lumOff val="80000"/>
                  </a:schemeClr>
                </a:solidFill>
                <a:latin typeface="Modern Love Caps" panose="020B0604020202020204" pitchFamily="82" charset="0"/>
              </a:rPr>
              <a:t> </a:t>
            </a:r>
            <a:r>
              <a:rPr lang="en-US" sz="3500" dirty="0">
                <a:solidFill>
                  <a:schemeClr val="accent5">
                    <a:lumMod val="40000"/>
                    <a:lumOff val="60000"/>
                  </a:schemeClr>
                </a:solidFill>
                <a:latin typeface="Modern Love Caps" panose="020B0604020202020204" pitchFamily="82" charset="0"/>
              </a:rPr>
              <a:t>So how do I get a policy?</a:t>
            </a:r>
          </a:p>
        </p:txBody>
      </p:sp>
      <p:sp>
        <p:nvSpPr>
          <p:cNvPr id="2" name="TextBox 1">
            <a:extLst>
              <a:ext uri="{FF2B5EF4-FFF2-40B4-BE49-F238E27FC236}">
                <a16:creationId xmlns:a16="http://schemas.microsoft.com/office/drawing/2014/main" id="{A0F371EA-5260-487B-9F6D-0CA6DB08D451}"/>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pic>
        <p:nvPicPr>
          <p:cNvPr id="5122" name="Picture 2" descr="Auto Insurance Neon Sign - - Amazon.com">
            <a:extLst>
              <a:ext uri="{FF2B5EF4-FFF2-40B4-BE49-F238E27FC236}">
                <a16:creationId xmlns:a16="http://schemas.microsoft.com/office/drawing/2014/main" id="{B18C789C-CDB7-41D2-BEC4-819B913E6B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5849"/>
          <a:stretch/>
        </p:blipFill>
        <p:spPr bwMode="auto">
          <a:xfrm>
            <a:off x="6759471" y="566270"/>
            <a:ext cx="2475797" cy="97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378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08B0F-D240-404E-A43A-F7CCA36C71A9}"/>
              </a:ext>
            </a:extLst>
          </p:cNvPr>
          <p:cNvSpPr>
            <a:spLocks noGrp="1"/>
          </p:cNvSpPr>
          <p:nvPr>
            <p:ph type="title"/>
          </p:nvPr>
        </p:nvSpPr>
        <p:spPr>
          <a:xfrm>
            <a:off x="2209800" y="152400"/>
            <a:ext cx="7620000" cy="1143000"/>
          </a:xfrm>
        </p:spPr>
        <p:txBody>
          <a:bodyPr vert="horz" wrap="square" lIns="0" tIns="0" rIns="0" bIns="0" rtlCol="0" anchor="ctr">
            <a:noAutofit/>
          </a:bodyPr>
          <a:lstStyle/>
          <a:p>
            <a:pPr>
              <a:lnSpc>
                <a:spcPct val="100000"/>
              </a:lnSpc>
            </a:pPr>
            <a:r>
              <a:rPr lang="en-US" sz="3500" dirty="0">
                <a:solidFill>
                  <a:schemeClr val="accent2">
                    <a:lumMod val="20000"/>
                    <a:lumOff val="80000"/>
                  </a:schemeClr>
                </a:solidFill>
                <a:latin typeface="Modern Love Caps" panose="020B0604020202020204" pitchFamily="82" charset="0"/>
              </a:rPr>
              <a:t>What happens next to my application?</a:t>
            </a:r>
          </a:p>
        </p:txBody>
      </p:sp>
      <p:sp>
        <p:nvSpPr>
          <p:cNvPr id="2" name="TextBox 1">
            <a:extLst>
              <a:ext uri="{FF2B5EF4-FFF2-40B4-BE49-F238E27FC236}">
                <a16:creationId xmlns:a16="http://schemas.microsoft.com/office/drawing/2014/main" id="{3EFBED71-6E16-4937-AE36-552D9115B773}"/>
              </a:ext>
            </a:extLst>
          </p:cNvPr>
          <p:cNvSpPr txBox="1"/>
          <p:nvPr/>
        </p:nvSpPr>
        <p:spPr>
          <a:xfrm>
            <a:off x="2227217" y="1063532"/>
            <a:ext cx="8059783" cy="769441"/>
          </a:xfrm>
          <a:prstGeom prst="rect">
            <a:avLst/>
          </a:prstGeom>
          <a:noFill/>
        </p:spPr>
        <p:txBody>
          <a:bodyPr wrap="square" rtlCol="0">
            <a:spAutoFit/>
          </a:bodyPr>
          <a:lstStyle/>
          <a:p>
            <a:pPr marL="91440" lvl="1">
              <a:spcBef>
                <a:spcPts val="2400"/>
              </a:spcBef>
            </a:pPr>
            <a:endParaRPr lang="en-US" sz="2400" dirty="0">
              <a:solidFill>
                <a:schemeClr val="bg1"/>
              </a:solidFill>
            </a:endParaRPr>
          </a:p>
          <a:p>
            <a:endParaRPr lang="en-US" sz="2000" dirty="0">
              <a:solidFill>
                <a:schemeClr val="bg1"/>
              </a:solidFill>
            </a:endParaRPr>
          </a:p>
        </p:txBody>
      </p:sp>
      <p:sp>
        <p:nvSpPr>
          <p:cNvPr id="3" name="TextBox 2">
            <a:extLst>
              <a:ext uri="{FF2B5EF4-FFF2-40B4-BE49-F238E27FC236}">
                <a16:creationId xmlns:a16="http://schemas.microsoft.com/office/drawing/2014/main" id="{1DC2C3F1-D604-41FC-B026-B2E36386236B}"/>
              </a:ext>
            </a:extLst>
          </p:cNvPr>
          <p:cNvSpPr txBox="1"/>
          <p:nvPr/>
        </p:nvSpPr>
        <p:spPr>
          <a:xfrm>
            <a:off x="5149079" y="1219201"/>
            <a:ext cx="4985522" cy="4693593"/>
          </a:xfrm>
          <a:prstGeom prst="rect">
            <a:avLst/>
          </a:prstGeom>
          <a:noFill/>
        </p:spPr>
        <p:txBody>
          <a:bodyPr wrap="square" rtlCol="0">
            <a:spAutoFit/>
          </a:bodyPr>
          <a:lstStyle/>
          <a:p>
            <a:pPr marL="342900" indent="-342900">
              <a:buFont typeface="Courier New" panose="02070309020205020404" pitchFamily="49" charset="0"/>
              <a:buChar char="o"/>
            </a:pPr>
            <a:r>
              <a:rPr lang="en-US" altLang="en-US" sz="2300" dirty="0">
                <a:solidFill>
                  <a:schemeClr val="bg1"/>
                </a:solidFill>
              </a:rPr>
              <a:t>Your application goes through an underwriting process.</a:t>
            </a:r>
          </a:p>
          <a:p>
            <a:pPr marL="342900" indent="-342900">
              <a:buFont typeface="Courier New" panose="02070309020205020404" pitchFamily="49" charset="0"/>
              <a:buChar char="o"/>
            </a:pPr>
            <a:endParaRPr lang="en-US" altLang="en-US" sz="2300" dirty="0">
              <a:solidFill>
                <a:schemeClr val="bg1"/>
              </a:solidFill>
            </a:endParaRPr>
          </a:p>
          <a:p>
            <a:pPr marL="342900" indent="-342900">
              <a:buFont typeface="Courier New" panose="02070309020205020404" pitchFamily="49" charset="0"/>
              <a:buChar char="o"/>
            </a:pPr>
            <a:r>
              <a:rPr lang="en-US" altLang="en-US" sz="2300" dirty="0">
                <a:solidFill>
                  <a:schemeClr val="bg1"/>
                </a:solidFill>
              </a:rPr>
              <a:t>Underwriters can </a:t>
            </a:r>
            <a:r>
              <a:rPr lang="en-US" altLang="en-US" sz="2300" dirty="0">
                <a:solidFill>
                  <a:schemeClr val="accent4">
                    <a:lumMod val="75000"/>
                  </a:schemeClr>
                </a:solidFill>
              </a:rPr>
              <a:t>accept </a:t>
            </a:r>
            <a:r>
              <a:rPr lang="en-US" altLang="en-US" sz="2300" dirty="0">
                <a:solidFill>
                  <a:schemeClr val="bg1"/>
                </a:solidFill>
              </a:rPr>
              <a:t>or </a:t>
            </a:r>
            <a:r>
              <a:rPr lang="en-US" altLang="en-US" sz="2300" dirty="0">
                <a:solidFill>
                  <a:srgbClr val="FF0000"/>
                </a:solidFill>
              </a:rPr>
              <a:t>reject</a:t>
            </a:r>
            <a:r>
              <a:rPr lang="en-US" altLang="en-US" sz="2300" dirty="0">
                <a:solidFill>
                  <a:schemeClr val="bg1"/>
                </a:solidFill>
              </a:rPr>
              <a:t> your application.</a:t>
            </a:r>
          </a:p>
          <a:p>
            <a:pPr marL="342900" indent="-342900">
              <a:buFont typeface="Courier New" panose="02070309020205020404" pitchFamily="49" charset="0"/>
              <a:buChar char="o"/>
            </a:pPr>
            <a:endParaRPr lang="en-US" altLang="en-US" sz="2300" dirty="0">
              <a:solidFill>
                <a:schemeClr val="bg1"/>
              </a:solidFill>
            </a:endParaRPr>
          </a:p>
          <a:p>
            <a:pPr marL="342900" indent="-342900">
              <a:buFont typeface="Courier New" panose="02070309020205020404" pitchFamily="49" charset="0"/>
              <a:buChar char="o"/>
            </a:pPr>
            <a:r>
              <a:rPr lang="en-US" altLang="en-US" sz="2300" dirty="0">
                <a:solidFill>
                  <a:schemeClr val="bg1"/>
                </a:solidFill>
              </a:rPr>
              <a:t>If your application is considered </a:t>
            </a:r>
            <a:r>
              <a:rPr lang="en-US" altLang="en-US" sz="2300" dirty="0">
                <a:solidFill>
                  <a:schemeClr val="accent3">
                    <a:lumMod val="60000"/>
                    <a:lumOff val="40000"/>
                  </a:schemeClr>
                </a:solidFill>
              </a:rPr>
              <a:t>risky</a:t>
            </a:r>
            <a:r>
              <a:rPr lang="en-US" altLang="en-US" sz="2300" dirty="0">
                <a:solidFill>
                  <a:schemeClr val="bg1"/>
                </a:solidFill>
              </a:rPr>
              <a:t> (ex., too many accidents), they can accept your application but recommend a higher cost.</a:t>
            </a:r>
          </a:p>
          <a:p>
            <a:pPr marL="342900" indent="-342900">
              <a:buFont typeface="Courier New" panose="02070309020205020404" pitchFamily="49" charset="0"/>
              <a:buChar char="o"/>
            </a:pPr>
            <a:endParaRPr lang="en-US" altLang="en-US" sz="2300" dirty="0">
              <a:solidFill>
                <a:schemeClr val="bg1"/>
              </a:solidFill>
            </a:endParaRPr>
          </a:p>
          <a:p>
            <a:pPr marL="342900" indent="-342900">
              <a:buFont typeface="Courier New" panose="02070309020205020404" pitchFamily="49" charset="0"/>
              <a:buChar char="o"/>
            </a:pPr>
            <a:r>
              <a:rPr lang="en-US" altLang="en-US" sz="2300" dirty="0">
                <a:solidFill>
                  <a:schemeClr val="bg1"/>
                </a:solidFill>
              </a:rPr>
              <a:t>Or, you can reduce the insurance coverage or have a higher deductible.</a:t>
            </a:r>
            <a:endParaRPr lang="en-US" sz="2300" dirty="0">
              <a:solidFill>
                <a:schemeClr val="bg1">
                  <a:lumMod val="95000"/>
                </a:schemeClr>
              </a:solidFill>
            </a:endParaRPr>
          </a:p>
        </p:txBody>
      </p:sp>
      <p:pic>
        <p:nvPicPr>
          <p:cNvPr id="5" name="Picture 4">
            <a:extLst>
              <a:ext uri="{FF2B5EF4-FFF2-40B4-BE49-F238E27FC236}">
                <a16:creationId xmlns:a16="http://schemas.microsoft.com/office/drawing/2014/main" id="{61A10729-DA19-4139-B08A-C9D7647D96AC}"/>
              </a:ext>
            </a:extLst>
          </p:cNvPr>
          <p:cNvPicPr>
            <a:picLocks noChangeAspect="1"/>
          </p:cNvPicPr>
          <p:nvPr/>
        </p:nvPicPr>
        <p:blipFill>
          <a:blip r:embed="rId3"/>
          <a:stretch>
            <a:fillRect/>
          </a:stretch>
        </p:blipFill>
        <p:spPr>
          <a:xfrm>
            <a:off x="2374039" y="1718422"/>
            <a:ext cx="2622643" cy="3421157"/>
          </a:xfrm>
          <a:prstGeom prst="rect">
            <a:avLst/>
          </a:prstGeom>
          <a:ln>
            <a:solidFill>
              <a:schemeClr val="accent3">
                <a:lumMod val="60000"/>
                <a:lumOff val="40000"/>
              </a:schemeClr>
            </a:solidFill>
          </a:ln>
        </p:spPr>
      </p:pic>
      <p:sp>
        <p:nvSpPr>
          <p:cNvPr id="7" name="TextBox 6">
            <a:extLst>
              <a:ext uri="{FF2B5EF4-FFF2-40B4-BE49-F238E27FC236}">
                <a16:creationId xmlns:a16="http://schemas.microsoft.com/office/drawing/2014/main" id="{527EEB7C-C21B-49BC-AFF8-97CE18D91DBA}"/>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spTree>
    <p:extLst>
      <p:ext uri="{BB962C8B-B14F-4D97-AF65-F5344CB8AC3E}">
        <p14:creationId xmlns:p14="http://schemas.microsoft.com/office/powerpoint/2010/main" val="23556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C2C3F1-D604-41FC-B026-B2E36386236B}"/>
              </a:ext>
            </a:extLst>
          </p:cNvPr>
          <p:cNvSpPr txBox="1"/>
          <p:nvPr/>
        </p:nvSpPr>
        <p:spPr>
          <a:xfrm>
            <a:off x="2438400" y="1751886"/>
            <a:ext cx="7725592" cy="4801314"/>
          </a:xfrm>
          <a:prstGeom prst="rect">
            <a:avLst/>
          </a:prstGeom>
          <a:noFill/>
          <a:ln>
            <a:noFill/>
          </a:ln>
        </p:spPr>
        <p:txBody>
          <a:bodyPr wrap="square" rtlCol="0">
            <a:spAutoFit/>
          </a:bodyPr>
          <a:lstStyle/>
          <a:p>
            <a:pPr marL="457200" indent="-457200">
              <a:spcAft>
                <a:spcPts val="1200"/>
              </a:spcAft>
              <a:buAutoNum type="arabicPeriod"/>
            </a:pPr>
            <a:r>
              <a:rPr lang="en-US" altLang="en-US" sz="1800" dirty="0">
                <a:solidFill>
                  <a:schemeClr val="bg1"/>
                </a:solidFill>
              </a:rPr>
              <a:t>Buy a car with safety features, air bags, back up cameras and warnings, vehicle skid control, side mirrors that warn you about blind spots.</a:t>
            </a:r>
          </a:p>
          <a:p>
            <a:pPr marL="457200" indent="-457200">
              <a:spcAft>
                <a:spcPts val="1200"/>
              </a:spcAft>
              <a:buAutoNum type="arabicPeriod"/>
            </a:pPr>
            <a:r>
              <a:rPr lang="en-US" altLang="en-US" sz="1800" dirty="0">
                <a:solidFill>
                  <a:schemeClr val="bg1"/>
                </a:solidFill>
              </a:rPr>
              <a:t>Buy a car with security systems including electronic locks, disabling devices.</a:t>
            </a:r>
          </a:p>
          <a:p>
            <a:pPr marL="457200" indent="-457200">
              <a:spcAft>
                <a:spcPts val="1200"/>
              </a:spcAft>
              <a:buAutoNum type="arabicPeriod"/>
            </a:pPr>
            <a:r>
              <a:rPr lang="en-US" altLang="en-US" sz="1800" dirty="0">
                <a:solidFill>
                  <a:schemeClr val="bg1"/>
                </a:solidFill>
              </a:rPr>
              <a:t>Take defensive driving education courses.</a:t>
            </a:r>
          </a:p>
          <a:p>
            <a:pPr marL="457200" indent="-457200">
              <a:spcAft>
                <a:spcPts val="1200"/>
              </a:spcAft>
              <a:buAutoNum type="arabicPeriod"/>
            </a:pPr>
            <a:r>
              <a:rPr lang="en-US" altLang="en-US" sz="1800" dirty="0">
                <a:solidFill>
                  <a:schemeClr val="bg1"/>
                </a:solidFill>
              </a:rPr>
              <a:t>Discuss your policy with an insurance agent who can help guide you.</a:t>
            </a:r>
          </a:p>
          <a:p>
            <a:pPr marL="457200" indent="-457200">
              <a:spcAft>
                <a:spcPts val="1200"/>
              </a:spcAft>
              <a:buAutoNum type="arabicPeriod"/>
            </a:pPr>
            <a:r>
              <a:rPr lang="en-US" altLang="en-US" sz="1800" dirty="0">
                <a:solidFill>
                  <a:schemeClr val="bg1"/>
                </a:solidFill>
              </a:rPr>
              <a:t>Limit number of miles you drive each year.</a:t>
            </a:r>
          </a:p>
          <a:p>
            <a:pPr marL="457200" indent="-457200">
              <a:spcAft>
                <a:spcPts val="1200"/>
              </a:spcAft>
              <a:buAutoNum type="arabicPeriod"/>
            </a:pPr>
            <a:r>
              <a:rPr lang="en-US" altLang="en-US" sz="1800" dirty="0">
                <a:solidFill>
                  <a:schemeClr val="bg1"/>
                </a:solidFill>
              </a:rPr>
              <a:t>Purchase higher deductibles (but you will pay more if you have an accident)</a:t>
            </a:r>
          </a:p>
          <a:p>
            <a:pPr marL="457200" indent="-457200">
              <a:spcAft>
                <a:spcPts val="1200"/>
              </a:spcAft>
              <a:buAutoNum type="arabicPeriod"/>
            </a:pPr>
            <a:r>
              <a:rPr lang="en-US" altLang="en-US" sz="1800" dirty="0">
                <a:solidFill>
                  <a:schemeClr val="bg1"/>
                </a:solidFill>
              </a:rPr>
              <a:t>Take advantage of multi-line discounts (purchasing several insurance policies from the same company – e.g., an auto and a renter’s policy.</a:t>
            </a:r>
          </a:p>
          <a:p>
            <a:pPr marL="457200" indent="-457200">
              <a:spcAft>
                <a:spcPts val="1200"/>
              </a:spcAft>
              <a:buAutoNum type="arabicPeriod"/>
            </a:pPr>
            <a:r>
              <a:rPr lang="en-US" altLang="en-US" sz="1800" dirty="0">
                <a:solidFill>
                  <a:schemeClr val="bg1"/>
                </a:solidFill>
              </a:rPr>
              <a:t>Avoid getting speeding tickets and points on your license.</a:t>
            </a:r>
          </a:p>
          <a:p>
            <a:pPr marL="457200" indent="-457200">
              <a:spcAft>
                <a:spcPts val="1200"/>
              </a:spcAft>
              <a:buAutoNum type="arabicPeriod"/>
            </a:pPr>
            <a:r>
              <a:rPr lang="en-US" altLang="en-US" sz="1800" dirty="0">
                <a:solidFill>
                  <a:schemeClr val="bg1"/>
                </a:solidFill>
              </a:rPr>
              <a:t>Have a good credit rating and maintain it.</a:t>
            </a:r>
          </a:p>
          <a:p>
            <a:pPr marL="457200" indent="-457200">
              <a:spcAft>
                <a:spcPts val="1200"/>
              </a:spcAft>
              <a:buAutoNum type="arabicPeriod"/>
            </a:pPr>
            <a:r>
              <a:rPr lang="en-US" altLang="en-US" sz="1800" dirty="0">
                <a:solidFill>
                  <a:schemeClr val="bg1"/>
                </a:solidFill>
              </a:rPr>
              <a:t>Practice safe and responsible driving – </a:t>
            </a:r>
            <a:r>
              <a:rPr lang="en-US" altLang="en-US" sz="1800" i="1" dirty="0">
                <a:solidFill>
                  <a:schemeClr val="bg1"/>
                </a:solidFill>
              </a:rPr>
              <a:t>they have lower insurance costs.</a:t>
            </a:r>
          </a:p>
        </p:txBody>
      </p:sp>
      <p:sp>
        <p:nvSpPr>
          <p:cNvPr id="2" name="TextBox 1">
            <a:extLst>
              <a:ext uri="{FF2B5EF4-FFF2-40B4-BE49-F238E27FC236}">
                <a16:creationId xmlns:a16="http://schemas.microsoft.com/office/drawing/2014/main" id="{14375E95-242D-42F9-875F-A50D2654D5A4}"/>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grpSp>
        <p:nvGrpSpPr>
          <p:cNvPr id="24" name="Group 23">
            <a:extLst>
              <a:ext uri="{FF2B5EF4-FFF2-40B4-BE49-F238E27FC236}">
                <a16:creationId xmlns:a16="http://schemas.microsoft.com/office/drawing/2014/main" id="{8BE0D52F-B15A-4408-B9BD-71CF6F3A06FB}"/>
              </a:ext>
            </a:extLst>
          </p:cNvPr>
          <p:cNvGrpSpPr/>
          <p:nvPr/>
        </p:nvGrpSpPr>
        <p:grpSpPr>
          <a:xfrm>
            <a:off x="2286000" y="261434"/>
            <a:ext cx="6096000" cy="1490452"/>
            <a:chOff x="693345" y="304800"/>
            <a:chExt cx="6096000" cy="1490452"/>
          </a:xfrm>
        </p:grpSpPr>
        <p:pic>
          <p:nvPicPr>
            <p:cNvPr id="10242" name="Picture 2" descr="10 Ways to Lower Your Expenses - The Latina Homemaker">
              <a:extLst>
                <a:ext uri="{FF2B5EF4-FFF2-40B4-BE49-F238E27FC236}">
                  <a16:creationId xmlns:a16="http://schemas.microsoft.com/office/drawing/2014/main" id="{0B895AC5-1484-420A-8ED0-8AB6218BE1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3" t="46313" r="2593" b="28187"/>
            <a:stretch/>
          </p:blipFill>
          <p:spPr bwMode="auto">
            <a:xfrm>
              <a:off x="693345" y="304800"/>
              <a:ext cx="4241924" cy="130450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640737A8-59B2-4FE5-9E0E-809440CF6753}"/>
                </a:ext>
              </a:extLst>
            </p:cNvPr>
            <p:cNvPicPr>
              <a:picLocks noChangeAspect="1"/>
            </p:cNvPicPr>
            <p:nvPr/>
          </p:nvPicPr>
          <p:blipFill>
            <a:blip r:embed="rId4"/>
            <a:stretch>
              <a:fillRect/>
            </a:stretch>
          </p:blipFill>
          <p:spPr>
            <a:xfrm>
              <a:off x="4935269" y="886491"/>
              <a:ext cx="1828800" cy="727576"/>
            </a:xfrm>
            <a:prstGeom prst="rect">
              <a:avLst/>
            </a:prstGeom>
          </p:spPr>
        </p:pic>
        <p:sp>
          <p:nvSpPr>
            <p:cNvPr id="23" name="Title 11">
              <a:extLst>
                <a:ext uri="{FF2B5EF4-FFF2-40B4-BE49-F238E27FC236}">
                  <a16:creationId xmlns:a16="http://schemas.microsoft.com/office/drawing/2014/main" id="{FCFB1FE3-56CC-4EEE-8DC1-5FC5ED2AFF17}"/>
                </a:ext>
              </a:extLst>
            </p:cNvPr>
            <p:cNvSpPr txBox="1">
              <a:spLocks/>
            </p:cNvSpPr>
            <p:nvPr/>
          </p:nvSpPr>
          <p:spPr>
            <a:xfrm>
              <a:off x="4960545" y="880852"/>
              <a:ext cx="1828800" cy="914400"/>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b="1" kern="1200" spc="-150" baseline="0">
                  <a:solidFill>
                    <a:schemeClr val="bg1"/>
                  </a:solidFill>
                  <a:latin typeface="+mj-lt"/>
                  <a:ea typeface="+mj-ea"/>
                  <a:cs typeface="+mj-cs"/>
                </a:defRPr>
              </a:lvl1pPr>
            </a:lstStyle>
            <a:p>
              <a:r>
                <a:rPr lang="en-US" sz="3600" dirty="0">
                  <a:latin typeface="Sylfaen" panose="010A0502050306030303" pitchFamily="18" charset="0"/>
                </a:rPr>
                <a:t>Your Rate</a:t>
              </a:r>
            </a:p>
          </p:txBody>
        </p:sp>
      </p:grpSp>
    </p:spTree>
    <p:extLst>
      <p:ext uri="{BB962C8B-B14F-4D97-AF65-F5344CB8AC3E}">
        <p14:creationId xmlns:p14="http://schemas.microsoft.com/office/powerpoint/2010/main" val="172746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53C0BD0-8172-4976-AF18-553FC77A4AB1}"/>
              </a:ext>
            </a:extLst>
          </p:cNvPr>
          <p:cNvSpPr txBox="1">
            <a:spLocks/>
          </p:cNvSpPr>
          <p:nvPr/>
        </p:nvSpPr>
        <p:spPr>
          <a:xfrm>
            <a:off x="1499586" y="1143001"/>
            <a:ext cx="2498742" cy="2819400"/>
          </a:xfrm>
          <a:prstGeom prst="rect">
            <a:avLst/>
          </a:prstGeom>
        </p:spPr>
        <p:txBody>
          <a:bodyPr vert="horz" wrap="square" lIns="0" tIns="0" rIns="0" bIns="0" rtlCol="0" anchor="ctr">
            <a:normAutofit/>
          </a:bodyPr>
          <a:lstStyle>
            <a:lvl1pPr algn="ctr" defTabSz="914400" rtl="0" eaLnBrk="1" latinLnBrk="0" hangingPunct="1">
              <a:lnSpc>
                <a:spcPts val="3000"/>
              </a:lnSpc>
              <a:spcBef>
                <a:spcPct val="0"/>
              </a:spcBef>
              <a:buNone/>
              <a:defRPr sz="3750" b="1" kern="1200" spc="-225" baseline="0">
                <a:solidFill>
                  <a:schemeClr val="bg1"/>
                </a:solidFill>
                <a:latin typeface="+mn-lt"/>
                <a:ea typeface="+mj-ea"/>
                <a:cs typeface="+mj-cs"/>
              </a:defRPr>
            </a:lvl1pPr>
          </a:lstStyle>
          <a:p>
            <a:pPr>
              <a:lnSpc>
                <a:spcPct val="100000"/>
              </a:lnSpc>
            </a:pPr>
            <a:r>
              <a:rPr lang="en-US" sz="4000" dirty="0">
                <a:solidFill>
                  <a:schemeClr val="accent2">
                    <a:lumMod val="20000"/>
                    <a:lumOff val="80000"/>
                  </a:schemeClr>
                </a:solidFill>
                <a:latin typeface="Modern Love Caps" panose="020B0604020202020204" pitchFamily="82" charset="0"/>
              </a:rPr>
              <a:t>Module 7</a:t>
            </a:r>
          </a:p>
          <a:p>
            <a:pPr>
              <a:lnSpc>
                <a:spcPct val="100000"/>
              </a:lnSpc>
            </a:pPr>
            <a:r>
              <a:rPr lang="en-US" sz="4000" dirty="0">
                <a:solidFill>
                  <a:schemeClr val="accent2">
                    <a:lumMod val="20000"/>
                    <a:lumOff val="80000"/>
                  </a:schemeClr>
                </a:solidFill>
                <a:latin typeface="Modern Love Caps" panose="020B0604020202020204" pitchFamily="82" charset="0"/>
              </a:rPr>
              <a:t>Learning Objectives</a:t>
            </a:r>
          </a:p>
        </p:txBody>
      </p:sp>
      <p:sp>
        <p:nvSpPr>
          <p:cNvPr id="8" name="Content Placeholder 3">
            <a:extLst>
              <a:ext uri="{FF2B5EF4-FFF2-40B4-BE49-F238E27FC236}">
                <a16:creationId xmlns:a16="http://schemas.microsoft.com/office/drawing/2014/main" id="{52FD0F1E-6EAC-4F52-B5A3-8BDA8631BDD9}"/>
              </a:ext>
            </a:extLst>
          </p:cNvPr>
          <p:cNvSpPr txBox="1">
            <a:spLocks/>
          </p:cNvSpPr>
          <p:nvPr/>
        </p:nvSpPr>
        <p:spPr>
          <a:xfrm>
            <a:off x="4343401" y="174282"/>
            <a:ext cx="6981091" cy="6172200"/>
          </a:xfrm>
          <a:prstGeom prst="rect">
            <a:avLst/>
          </a:prstGeom>
        </p:spPr>
        <p:txBody>
          <a:bodyPr vert="horz" lIns="68580" tIns="34290" rIns="68580" bIns="3429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00000"/>
              </a:lnSpc>
              <a:buFont typeface="Wingdings 2" pitchFamily="18" charset="2"/>
              <a:buNone/>
            </a:pPr>
            <a:r>
              <a:rPr lang="en-US" sz="2000" b="1" i="1" u="sng" dirty="0">
                <a:solidFill>
                  <a:schemeClr val="bg1"/>
                </a:solidFill>
                <a:latin typeface="Montserrat"/>
              </a:rPr>
              <a:t>What you will learn</a:t>
            </a:r>
          </a:p>
          <a:p>
            <a:pPr>
              <a:lnSpc>
                <a:spcPct val="100000"/>
              </a:lnSpc>
              <a:spcBef>
                <a:spcPts val="1800"/>
              </a:spcBef>
              <a:spcAft>
                <a:spcPts val="600"/>
              </a:spcAft>
              <a:buClr>
                <a:schemeClr val="bg1"/>
              </a:buClr>
            </a:pPr>
            <a:r>
              <a:rPr lang="en-US" dirty="0">
                <a:solidFill>
                  <a:schemeClr val="bg1"/>
                </a:solidFill>
                <a:latin typeface="Montserrat"/>
              </a:rPr>
              <a:t>Sections of the auto policy – declaration page, insuring agreement, definitions, conditions, exclusions and endorsements.</a:t>
            </a:r>
          </a:p>
          <a:p>
            <a:pPr>
              <a:lnSpc>
                <a:spcPct val="100000"/>
              </a:lnSpc>
              <a:spcBef>
                <a:spcPts val="1800"/>
              </a:spcBef>
              <a:spcAft>
                <a:spcPts val="600"/>
              </a:spcAft>
              <a:buClr>
                <a:schemeClr val="bg1"/>
              </a:buClr>
            </a:pPr>
            <a:r>
              <a:rPr lang="en-US" sz="2000" dirty="0">
                <a:solidFill>
                  <a:schemeClr val="bg1"/>
                </a:solidFill>
                <a:latin typeface="Montserrat"/>
              </a:rPr>
              <a:t>Who can purchase a personal </a:t>
            </a:r>
            <a:r>
              <a:rPr lang="en-US" dirty="0">
                <a:solidFill>
                  <a:schemeClr val="bg1"/>
                </a:solidFill>
                <a:latin typeface="Montserrat"/>
              </a:rPr>
              <a:t>auto policy, summary of coverages and definitions of terms.</a:t>
            </a:r>
          </a:p>
          <a:p>
            <a:pPr>
              <a:lnSpc>
                <a:spcPct val="100000"/>
              </a:lnSpc>
              <a:spcBef>
                <a:spcPts val="1800"/>
              </a:spcBef>
              <a:spcAft>
                <a:spcPts val="600"/>
              </a:spcAft>
              <a:buClr>
                <a:schemeClr val="bg1"/>
              </a:buClr>
            </a:pPr>
            <a:r>
              <a:rPr lang="en-US" sz="2000" dirty="0">
                <a:solidFill>
                  <a:schemeClr val="bg1"/>
                </a:solidFill>
                <a:latin typeface="Montserrat"/>
              </a:rPr>
              <a:t>Understand Parts A-F of personal auto policy coverages.</a:t>
            </a:r>
          </a:p>
          <a:p>
            <a:pPr>
              <a:lnSpc>
                <a:spcPct val="100000"/>
              </a:lnSpc>
              <a:spcBef>
                <a:spcPts val="1800"/>
              </a:spcBef>
              <a:spcAft>
                <a:spcPts val="600"/>
              </a:spcAft>
              <a:buClr>
                <a:schemeClr val="bg1"/>
              </a:buClr>
            </a:pPr>
            <a:r>
              <a:rPr lang="en-US" dirty="0">
                <a:solidFill>
                  <a:schemeClr val="bg1"/>
                </a:solidFill>
                <a:latin typeface="Montserrat"/>
              </a:rPr>
              <a:t>Information about Uninsured Motorists Coverage.</a:t>
            </a:r>
          </a:p>
          <a:p>
            <a:pPr>
              <a:lnSpc>
                <a:spcPct val="100000"/>
              </a:lnSpc>
              <a:spcBef>
                <a:spcPts val="1800"/>
              </a:spcBef>
              <a:spcAft>
                <a:spcPts val="600"/>
              </a:spcAft>
              <a:buClr>
                <a:schemeClr val="bg1"/>
              </a:buClr>
            </a:pPr>
            <a:r>
              <a:rPr lang="en-US" sz="2000" dirty="0">
                <a:solidFill>
                  <a:schemeClr val="bg1"/>
                </a:solidFill>
                <a:latin typeface="Montserrat"/>
              </a:rPr>
              <a:t>Cancellation Provisions.</a:t>
            </a:r>
          </a:p>
          <a:p>
            <a:pPr>
              <a:lnSpc>
                <a:spcPct val="100000"/>
              </a:lnSpc>
              <a:spcAft>
                <a:spcPts val="600"/>
              </a:spcAft>
              <a:buClr>
                <a:schemeClr val="bg1"/>
              </a:buClr>
            </a:pPr>
            <a:endParaRPr lang="en-US" dirty="0">
              <a:solidFill>
                <a:schemeClr val="bg1"/>
              </a:solidFill>
              <a:latin typeface="Montserrat"/>
            </a:endParaRPr>
          </a:p>
          <a:p>
            <a:pPr marL="0" indent="0">
              <a:lnSpc>
                <a:spcPct val="100000"/>
              </a:lnSpc>
              <a:buClr>
                <a:schemeClr val="bg1"/>
              </a:buClr>
              <a:buNone/>
            </a:pPr>
            <a:endParaRPr lang="en-US" sz="2000" dirty="0">
              <a:solidFill>
                <a:schemeClr val="bg1"/>
              </a:solidFill>
              <a:latin typeface="Montserrat"/>
            </a:endParaRPr>
          </a:p>
        </p:txBody>
      </p:sp>
      <p:sp>
        <p:nvSpPr>
          <p:cNvPr id="3" name="TextBox 2">
            <a:extLst>
              <a:ext uri="{FF2B5EF4-FFF2-40B4-BE49-F238E27FC236}">
                <a16:creationId xmlns:a16="http://schemas.microsoft.com/office/drawing/2014/main" id="{0DED7F10-289F-46BD-8E1D-5D41672C9B32}"/>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spTree>
    <p:extLst>
      <p:ext uri="{BB962C8B-B14F-4D97-AF65-F5344CB8AC3E}">
        <p14:creationId xmlns:p14="http://schemas.microsoft.com/office/powerpoint/2010/main" val="46638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08B0F-D240-404E-A43A-F7CCA36C71A9}"/>
              </a:ext>
            </a:extLst>
          </p:cNvPr>
          <p:cNvSpPr>
            <a:spLocks noGrp="1"/>
          </p:cNvSpPr>
          <p:nvPr>
            <p:ph type="title"/>
          </p:nvPr>
        </p:nvSpPr>
        <p:spPr>
          <a:xfrm>
            <a:off x="2209800" y="152400"/>
            <a:ext cx="7620000" cy="1143000"/>
          </a:xfrm>
        </p:spPr>
        <p:txBody>
          <a:bodyPr vert="horz" wrap="square" lIns="0" tIns="0" rIns="0" bIns="0" rtlCol="0" anchor="ctr">
            <a:noAutofit/>
          </a:bodyPr>
          <a:lstStyle/>
          <a:p>
            <a:pPr>
              <a:lnSpc>
                <a:spcPct val="100000"/>
              </a:lnSpc>
            </a:pPr>
            <a:r>
              <a:rPr lang="en-US" sz="3500" dirty="0">
                <a:solidFill>
                  <a:schemeClr val="accent2">
                    <a:lumMod val="20000"/>
                    <a:lumOff val="80000"/>
                  </a:schemeClr>
                </a:solidFill>
                <a:latin typeface="Modern Love Caps" panose="020B0604020202020204" pitchFamily="82" charset="0"/>
              </a:rPr>
              <a:t>Before you drive that car off the lot</a:t>
            </a:r>
          </a:p>
        </p:txBody>
      </p:sp>
      <p:sp>
        <p:nvSpPr>
          <p:cNvPr id="9" name="TextBox 8">
            <a:extLst>
              <a:ext uri="{FF2B5EF4-FFF2-40B4-BE49-F238E27FC236}">
                <a16:creationId xmlns:a16="http://schemas.microsoft.com/office/drawing/2014/main" id="{3A01F9EC-2A7E-40EF-BA8A-FD52C23A03CC}"/>
              </a:ext>
            </a:extLst>
          </p:cNvPr>
          <p:cNvSpPr txBox="1"/>
          <p:nvPr/>
        </p:nvSpPr>
        <p:spPr>
          <a:xfrm>
            <a:off x="2209800" y="1143001"/>
            <a:ext cx="8382000" cy="5001369"/>
          </a:xfrm>
          <a:prstGeom prst="rect">
            <a:avLst/>
          </a:prstGeom>
          <a:noFill/>
          <a:ln>
            <a:noFill/>
          </a:ln>
        </p:spPr>
        <p:txBody>
          <a:bodyPr wrap="square" rtlCol="0">
            <a:spAutoFit/>
          </a:bodyPr>
          <a:lstStyle/>
          <a:p>
            <a:pPr>
              <a:lnSpc>
                <a:spcPct val="100000"/>
              </a:lnSpc>
              <a:spcBef>
                <a:spcPts val="1800"/>
              </a:spcBef>
              <a:buClr>
                <a:schemeClr val="bg1"/>
              </a:buClr>
            </a:pPr>
            <a:r>
              <a:rPr lang="en-US" sz="2000" i="1" dirty="0">
                <a:solidFill>
                  <a:schemeClr val="accent5">
                    <a:lumMod val="60000"/>
                    <a:lumOff val="40000"/>
                  </a:schemeClr>
                </a:solidFill>
              </a:rPr>
              <a:t>You must have auto insurance – it’s the law. </a:t>
            </a:r>
            <a:r>
              <a:rPr lang="en-US" sz="2000" b="1" i="1" dirty="0">
                <a:solidFill>
                  <a:schemeClr val="bg1">
                    <a:lumMod val="95000"/>
                  </a:schemeClr>
                </a:solidFill>
              </a:rPr>
              <a:t>Remember</a:t>
            </a:r>
            <a:r>
              <a:rPr lang="en-US" sz="2000" i="1" dirty="0">
                <a:solidFill>
                  <a:schemeClr val="accent5">
                    <a:lumMod val="60000"/>
                    <a:lumOff val="40000"/>
                  </a:schemeClr>
                </a:solidFill>
              </a:rPr>
              <a:t>: an insurance policy is a legal contract. Typically, a personal auto policy covers those who own or lease private passenger cars, but not vehicles used for commercial purposes.</a:t>
            </a:r>
          </a:p>
          <a:p>
            <a:pPr marL="342900" indent="-342900">
              <a:lnSpc>
                <a:spcPct val="100000"/>
              </a:lnSpc>
              <a:spcBef>
                <a:spcPts val="1800"/>
              </a:spcBef>
              <a:buClr>
                <a:schemeClr val="bg1"/>
              </a:buClr>
              <a:buFont typeface="Arial" panose="020B0604020202020204" pitchFamily="34" charset="0"/>
              <a:buChar char="•"/>
            </a:pPr>
            <a:r>
              <a:rPr lang="en-US" sz="2200" b="1" dirty="0">
                <a:solidFill>
                  <a:schemeClr val="bg1"/>
                </a:solidFill>
              </a:rPr>
              <a:t>Key sections of the Personal Auto Policy:</a:t>
            </a:r>
          </a:p>
          <a:p>
            <a:pPr marL="800100" lvl="1" indent="-342900">
              <a:spcBef>
                <a:spcPts val="1800"/>
              </a:spcBef>
              <a:buClr>
                <a:schemeClr val="bg1"/>
              </a:buClr>
              <a:buFont typeface="Wingdings" panose="05000000000000000000" pitchFamily="2" charset="2"/>
              <a:buChar char="§"/>
            </a:pPr>
            <a:r>
              <a:rPr lang="en-US" sz="2200" dirty="0">
                <a:solidFill>
                  <a:schemeClr val="bg1"/>
                </a:solidFill>
              </a:rPr>
              <a:t>The Declarations or “Dec” page</a:t>
            </a:r>
          </a:p>
          <a:p>
            <a:pPr marL="800100" lvl="1" indent="-342900">
              <a:spcBef>
                <a:spcPts val="1800"/>
              </a:spcBef>
              <a:buClr>
                <a:schemeClr val="bg1"/>
              </a:buClr>
              <a:buFont typeface="Wingdings" panose="05000000000000000000" pitchFamily="2" charset="2"/>
              <a:buChar char="§"/>
            </a:pPr>
            <a:r>
              <a:rPr lang="en-US" sz="2200" dirty="0">
                <a:solidFill>
                  <a:schemeClr val="bg1"/>
                </a:solidFill>
              </a:rPr>
              <a:t>Insuring agreement</a:t>
            </a:r>
          </a:p>
          <a:p>
            <a:pPr marL="800100" lvl="1" indent="-342900">
              <a:spcBef>
                <a:spcPts val="1800"/>
              </a:spcBef>
              <a:buClr>
                <a:schemeClr val="bg1"/>
              </a:buClr>
              <a:buFont typeface="Wingdings" panose="05000000000000000000" pitchFamily="2" charset="2"/>
              <a:buChar char="§"/>
            </a:pPr>
            <a:r>
              <a:rPr lang="en-US" sz="2200" dirty="0">
                <a:solidFill>
                  <a:schemeClr val="bg1"/>
                </a:solidFill>
              </a:rPr>
              <a:t>Definitions</a:t>
            </a:r>
          </a:p>
          <a:p>
            <a:pPr marL="800100" lvl="1" indent="-342900">
              <a:spcBef>
                <a:spcPts val="1800"/>
              </a:spcBef>
              <a:buClr>
                <a:schemeClr val="bg1"/>
              </a:buClr>
              <a:buFont typeface="Wingdings" panose="05000000000000000000" pitchFamily="2" charset="2"/>
              <a:buChar char="§"/>
            </a:pPr>
            <a:r>
              <a:rPr lang="en-US" sz="2200" dirty="0">
                <a:solidFill>
                  <a:schemeClr val="bg1"/>
                </a:solidFill>
              </a:rPr>
              <a:t>Conditions</a:t>
            </a:r>
          </a:p>
          <a:p>
            <a:pPr marL="800100" lvl="1" indent="-342900">
              <a:spcBef>
                <a:spcPts val="1800"/>
              </a:spcBef>
              <a:buClr>
                <a:schemeClr val="bg1"/>
              </a:buClr>
              <a:buFont typeface="Wingdings" panose="05000000000000000000" pitchFamily="2" charset="2"/>
              <a:buChar char="§"/>
            </a:pPr>
            <a:r>
              <a:rPr lang="en-US" sz="2200" dirty="0">
                <a:solidFill>
                  <a:schemeClr val="bg1"/>
                </a:solidFill>
              </a:rPr>
              <a:t>Exclusions</a:t>
            </a:r>
          </a:p>
          <a:p>
            <a:pPr marL="800100" lvl="1" indent="-342900">
              <a:spcBef>
                <a:spcPts val="1800"/>
              </a:spcBef>
              <a:buClr>
                <a:schemeClr val="bg1"/>
              </a:buClr>
              <a:buFont typeface="Wingdings" panose="05000000000000000000" pitchFamily="2" charset="2"/>
              <a:buChar char="§"/>
            </a:pPr>
            <a:r>
              <a:rPr lang="en-US" sz="2200" dirty="0">
                <a:solidFill>
                  <a:schemeClr val="bg1"/>
                </a:solidFill>
              </a:rPr>
              <a:t>Endorsements</a:t>
            </a:r>
          </a:p>
        </p:txBody>
      </p:sp>
      <p:pic>
        <p:nvPicPr>
          <p:cNvPr id="1032" name="Picture 8" descr="Woman With Pen Standing And Holding A Clipboard Stock Vector ...">
            <a:extLst>
              <a:ext uri="{FF2B5EF4-FFF2-40B4-BE49-F238E27FC236}">
                <a16:creationId xmlns:a16="http://schemas.microsoft.com/office/drawing/2014/main" id="{D6BB55E6-1744-4F0A-9DD7-26AB74E0403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147000"/>
                    </a14:imgEffect>
                    <a14:imgEffect>
                      <a14:brightnessContrast contrast="-7000"/>
                    </a14:imgEffect>
                  </a14:imgLayer>
                </a14:imgProps>
              </a:ext>
              <a:ext uri="{28A0092B-C50C-407E-A947-70E740481C1C}">
                <a14:useLocalDpi xmlns:a14="http://schemas.microsoft.com/office/drawing/2010/main" val="0"/>
              </a:ext>
            </a:extLst>
          </a:blip>
          <a:srcRect l="6577" t="8889" r="6577" b="14445"/>
          <a:stretch/>
        </p:blipFill>
        <p:spPr bwMode="auto">
          <a:xfrm>
            <a:off x="4724401" y="4146375"/>
            <a:ext cx="1144105" cy="1066800"/>
          </a:xfrm>
          <a:prstGeom prst="rect">
            <a:avLst/>
          </a:prstGeom>
          <a:noFill/>
          <a:ln>
            <a:solidFill>
              <a:schemeClr val="accent3">
                <a:lumMod val="40000"/>
                <a:lumOff val="60000"/>
              </a:schemeClr>
            </a:solidFill>
          </a:ln>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7E2A486-6137-4E67-B06C-B9EBBB293CFB}"/>
              </a:ext>
            </a:extLst>
          </p:cNvPr>
          <p:cNvGrpSpPr/>
          <p:nvPr/>
        </p:nvGrpSpPr>
        <p:grpSpPr>
          <a:xfrm>
            <a:off x="7467601" y="2819401"/>
            <a:ext cx="2007009" cy="3124873"/>
            <a:chOff x="6417145" y="2640071"/>
            <a:chExt cx="1730227" cy="2693929"/>
          </a:xfrm>
        </p:grpSpPr>
        <p:pic>
          <p:nvPicPr>
            <p:cNvPr id="1026" name="Picture 2" descr="Buying a New Car? Call Your Insurance Agent! - Michael L Davis ...">
              <a:extLst>
                <a:ext uri="{FF2B5EF4-FFF2-40B4-BE49-F238E27FC236}">
                  <a16:creationId xmlns:a16="http://schemas.microsoft.com/office/drawing/2014/main" id="{E7AC48A4-D1BF-4D21-ACE9-BB1DDB9615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7145" y="2640071"/>
              <a:ext cx="1722607" cy="11430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034" name="Picture 10" descr="How to Save Money when Buying a New Car | DriveSafe Online®">
              <a:extLst>
                <a:ext uri="{FF2B5EF4-FFF2-40B4-BE49-F238E27FC236}">
                  <a16:creationId xmlns:a16="http://schemas.microsoft.com/office/drawing/2014/main" id="{C39DB35A-02EA-4B80-801F-C534C3FCF5A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616" t="1589" r="3275" b="1589"/>
            <a:stretch/>
          </p:blipFill>
          <p:spPr bwMode="auto">
            <a:xfrm>
              <a:off x="6417145" y="4109407"/>
              <a:ext cx="1730227" cy="1224593"/>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C323B8CE-E95E-4F54-8A64-9842210F35B6}"/>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spTree>
    <p:extLst>
      <p:ext uri="{BB962C8B-B14F-4D97-AF65-F5344CB8AC3E}">
        <p14:creationId xmlns:p14="http://schemas.microsoft.com/office/powerpoint/2010/main" val="216360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08B0F-D240-404E-A43A-F7CCA36C71A9}"/>
              </a:ext>
            </a:extLst>
          </p:cNvPr>
          <p:cNvSpPr>
            <a:spLocks noGrp="1"/>
          </p:cNvSpPr>
          <p:nvPr>
            <p:ph type="title"/>
          </p:nvPr>
        </p:nvSpPr>
        <p:spPr>
          <a:xfrm>
            <a:off x="2209800" y="204456"/>
            <a:ext cx="7620000" cy="1090944"/>
          </a:xfrm>
        </p:spPr>
        <p:txBody>
          <a:bodyPr vert="horz" wrap="square" lIns="0" tIns="0" rIns="0" bIns="0" rtlCol="0" anchor="ctr">
            <a:noAutofit/>
          </a:bodyPr>
          <a:lstStyle/>
          <a:p>
            <a:pPr>
              <a:lnSpc>
                <a:spcPct val="100000"/>
              </a:lnSpc>
            </a:pPr>
            <a:r>
              <a:rPr lang="en-US" sz="3500" dirty="0">
                <a:solidFill>
                  <a:schemeClr val="accent2">
                    <a:lumMod val="20000"/>
                    <a:lumOff val="80000"/>
                  </a:schemeClr>
                </a:solidFill>
                <a:latin typeface="Modern Love Caps" panose="020B0604020202020204" pitchFamily="82" charset="0"/>
              </a:rPr>
              <a:t>Coverage A – Liability coverage</a:t>
            </a:r>
          </a:p>
        </p:txBody>
      </p:sp>
      <p:sp>
        <p:nvSpPr>
          <p:cNvPr id="9" name="TextBox 8">
            <a:extLst>
              <a:ext uri="{FF2B5EF4-FFF2-40B4-BE49-F238E27FC236}">
                <a16:creationId xmlns:a16="http://schemas.microsoft.com/office/drawing/2014/main" id="{3A01F9EC-2A7E-40EF-BA8A-FD52C23A03CC}"/>
              </a:ext>
            </a:extLst>
          </p:cNvPr>
          <p:cNvSpPr txBox="1"/>
          <p:nvPr/>
        </p:nvSpPr>
        <p:spPr>
          <a:xfrm>
            <a:off x="1828800" y="1200380"/>
            <a:ext cx="7010400" cy="4801314"/>
          </a:xfrm>
          <a:prstGeom prst="rect">
            <a:avLst/>
          </a:prstGeom>
          <a:noFill/>
        </p:spPr>
        <p:txBody>
          <a:bodyPr wrap="square" rtlCol="0">
            <a:spAutoFit/>
          </a:bodyPr>
          <a:lstStyle/>
          <a:p>
            <a:pPr marL="273050" eaLnBrk="1" hangingPunct="1">
              <a:spcBef>
                <a:spcPts val="1800"/>
              </a:spcBef>
            </a:pPr>
            <a:r>
              <a:rPr lang="en-US" sz="2200" i="1" dirty="0">
                <a:solidFill>
                  <a:schemeClr val="accent5">
                    <a:lumMod val="60000"/>
                    <a:lumOff val="40000"/>
                  </a:schemeClr>
                </a:solidFill>
              </a:rPr>
              <a:t>There are several more sections in a personal auto policy including liability coverage.  </a:t>
            </a:r>
            <a:endParaRPr lang="en-US" altLang="en-US" sz="2800" dirty="0">
              <a:solidFill>
                <a:schemeClr val="bg1"/>
              </a:solidFill>
            </a:endParaRPr>
          </a:p>
          <a:p>
            <a:pPr marL="273050" eaLnBrk="1" hangingPunct="1">
              <a:spcBef>
                <a:spcPts val="1800"/>
              </a:spcBef>
            </a:pPr>
            <a:r>
              <a:rPr lang="en-US" altLang="en-US" sz="2800" dirty="0">
                <a:solidFill>
                  <a:schemeClr val="bg1"/>
                </a:solidFill>
              </a:rPr>
              <a:t>Liability Coverage provides protection when:</a:t>
            </a:r>
          </a:p>
          <a:p>
            <a:pPr marL="1016000" lvl="1" indent="-342900" eaLnBrk="1" hangingPunct="1">
              <a:spcBef>
                <a:spcPts val="1800"/>
              </a:spcBef>
              <a:buFont typeface="Arial" panose="020B0604020202020204" pitchFamily="34" charset="0"/>
              <a:buChar char="•"/>
            </a:pPr>
            <a:r>
              <a:rPr lang="en-US" altLang="en-US" sz="2400" dirty="0">
                <a:solidFill>
                  <a:schemeClr val="bg1"/>
                </a:solidFill>
              </a:rPr>
              <a:t>You or a family member is driving your</a:t>
            </a:r>
            <a:br>
              <a:rPr lang="en-US" altLang="en-US" sz="2400" dirty="0">
                <a:solidFill>
                  <a:schemeClr val="bg1"/>
                </a:solidFill>
              </a:rPr>
            </a:br>
            <a:r>
              <a:rPr lang="en-US" altLang="en-US" sz="2400" dirty="0">
                <a:solidFill>
                  <a:schemeClr val="bg1"/>
                </a:solidFill>
              </a:rPr>
              <a:t>own car – “your covered auto.”</a:t>
            </a:r>
          </a:p>
          <a:p>
            <a:pPr marL="1016000" lvl="1" indent="-342900" eaLnBrk="1" hangingPunct="1">
              <a:spcBef>
                <a:spcPts val="1800"/>
              </a:spcBef>
              <a:buFont typeface="Arial" panose="020B0604020202020204" pitchFamily="34" charset="0"/>
              <a:buChar char="•"/>
            </a:pPr>
            <a:r>
              <a:rPr lang="en-US" altLang="en-US" sz="2400" dirty="0">
                <a:solidFill>
                  <a:schemeClr val="bg1"/>
                </a:solidFill>
              </a:rPr>
              <a:t>You drive someone else’s vehicle.</a:t>
            </a:r>
          </a:p>
          <a:p>
            <a:pPr marL="1016000" lvl="1" indent="-342900" eaLnBrk="1" hangingPunct="1">
              <a:spcBef>
                <a:spcPts val="1800"/>
              </a:spcBef>
              <a:buFont typeface="Arial" panose="020B0604020202020204" pitchFamily="34" charset="0"/>
              <a:buChar char="•"/>
            </a:pPr>
            <a:r>
              <a:rPr lang="en-US" altLang="en-US" sz="2400" dirty="0">
                <a:solidFill>
                  <a:schemeClr val="bg1"/>
                </a:solidFill>
              </a:rPr>
              <a:t>Someone drives your car with your permission.</a:t>
            </a:r>
          </a:p>
          <a:p>
            <a:pPr marL="1016000" lvl="1" indent="-342900" eaLnBrk="1" hangingPunct="1">
              <a:spcBef>
                <a:spcPts val="1800"/>
              </a:spcBef>
              <a:buFont typeface="Arial" panose="020B0604020202020204" pitchFamily="34" charset="0"/>
              <a:buChar char="•"/>
            </a:pPr>
            <a:r>
              <a:rPr lang="en-US" altLang="en-US" sz="2400" dirty="0">
                <a:solidFill>
                  <a:schemeClr val="bg1"/>
                </a:solidFill>
              </a:rPr>
              <a:t>You’re driving a rental vehicle.</a:t>
            </a:r>
          </a:p>
          <a:p>
            <a:pPr marL="1016000" lvl="1" indent="-342900" eaLnBrk="1" hangingPunct="1">
              <a:spcBef>
                <a:spcPts val="1800"/>
              </a:spcBef>
              <a:buFont typeface="Arial" panose="020B0604020202020204" pitchFamily="34" charset="0"/>
              <a:buChar char="•"/>
            </a:pPr>
            <a:r>
              <a:rPr lang="en-US" altLang="en-US" sz="2400" dirty="0">
                <a:solidFill>
                  <a:schemeClr val="bg1"/>
                </a:solidFill>
              </a:rPr>
              <a:t>You’re driving </a:t>
            </a:r>
            <a:r>
              <a:rPr lang="en-US" altLang="en-US" sz="2400" i="1" u="sng" dirty="0">
                <a:solidFill>
                  <a:schemeClr val="bg1"/>
                </a:solidFill>
              </a:rPr>
              <a:t>any</a:t>
            </a:r>
            <a:r>
              <a:rPr lang="en-US" altLang="en-US" sz="2400" dirty="0">
                <a:solidFill>
                  <a:schemeClr val="bg1"/>
                </a:solidFill>
              </a:rPr>
              <a:t> vehicle.</a:t>
            </a:r>
            <a:endParaRPr lang="en-US" sz="2200" i="1" dirty="0">
              <a:solidFill>
                <a:schemeClr val="accent5">
                  <a:lumMod val="60000"/>
                  <a:lumOff val="40000"/>
                </a:schemeClr>
              </a:solidFill>
            </a:endParaRPr>
          </a:p>
        </p:txBody>
      </p:sp>
      <p:pic>
        <p:nvPicPr>
          <p:cNvPr id="1028" name="Picture 4" descr="How to make money from your car: Five ways to save - Confused.com">
            <a:extLst>
              <a:ext uri="{FF2B5EF4-FFF2-40B4-BE49-F238E27FC236}">
                <a16:creationId xmlns:a16="http://schemas.microsoft.com/office/drawing/2014/main" id="{F6E629F1-EA25-4EBF-B811-742E861287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2803072"/>
            <a:ext cx="1905000" cy="125185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30" name="Picture 6" descr="Hertz launches $1,000-per-month car subscription service - The Verge">
            <a:extLst>
              <a:ext uri="{FF2B5EF4-FFF2-40B4-BE49-F238E27FC236}">
                <a16:creationId xmlns:a16="http://schemas.microsoft.com/office/drawing/2014/main" id="{63E595D0-F5EC-4135-97F3-62D20DF6CB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4876800"/>
            <a:ext cx="1219200" cy="121920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64E94A-C46F-4A3D-B77B-65502AAD39D0}"/>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spTree>
    <p:extLst>
      <p:ext uri="{BB962C8B-B14F-4D97-AF65-F5344CB8AC3E}">
        <p14:creationId xmlns:p14="http://schemas.microsoft.com/office/powerpoint/2010/main" val="59159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08B0F-D240-404E-A43A-F7CCA36C71A9}"/>
              </a:ext>
            </a:extLst>
          </p:cNvPr>
          <p:cNvSpPr>
            <a:spLocks noGrp="1"/>
          </p:cNvSpPr>
          <p:nvPr>
            <p:ph type="title"/>
          </p:nvPr>
        </p:nvSpPr>
        <p:spPr>
          <a:xfrm>
            <a:off x="2209800" y="304800"/>
            <a:ext cx="7620000" cy="990600"/>
          </a:xfrm>
        </p:spPr>
        <p:txBody>
          <a:bodyPr vert="horz" wrap="square" lIns="0" tIns="0" rIns="0" bIns="0" rtlCol="0" anchor="ctr">
            <a:noAutofit/>
          </a:bodyPr>
          <a:lstStyle/>
          <a:p>
            <a:pPr>
              <a:lnSpc>
                <a:spcPct val="100000"/>
              </a:lnSpc>
            </a:pPr>
            <a:r>
              <a:rPr lang="en-US" sz="3500" dirty="0">
                <a:solidFill>
                  <a:schemeClr val="accent2">
                    <a:lumMod val="20000"/>
                    <a:lumOff val="80000"/>
                  </a:schemeClr>
                </a:solidFill>
                <a:latin typeface="Modern Love Caps" panose="020B0604020202020204" pitchFamily="82" charset="0"/>
              </a:rPr>
              <a:t>Key terms under Liability coverage</a:t>
            </a:r>
          </a:p>
        </p:txBody>
      </p:sp>
      <p:pic>
        <p:nvPicPr>
          <p:cNvPr id="1026" name="Picture 2" descr="One of the most basic types of auto insurance coverage, liability is also one of. One of the most basic types of auto insurance coverage, liability is also one of…- Allstate- Shop Insurance, Health Insurance Cost, Auto Insurance Companies, Car Insurance Tips, Insurance Quotes, Insurance Website, Supplemental Health Insurance, Amigurumi For Beginners, Finance Tips">
            <a:extLst>
              <a:ext uri="{FF2B5EF4-FFF2-40B4-BE49-F238E27FC236}">
                <a16:creationId xmlns:a16="http://schemas.microsoft.com/office/drawing/2014/main" id="{A60B18F3-E77C-428C-BD37-F34D79AA53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9" t="254" r="3885" b="52287"/>
          <a:stretch/>
        </p:blipFill>
        <p:spPr bwMode="auto">
          <a:xfrm>
            <a:off x="1958798" y="1445699"/>
            <a:ext cx="3984803" cy="4453602"/>
          </a:xfrm>
          <a:prstGeom prst="rect">
            <a:avLst/>
          </a:prstGeom>
          <a:noFill/>
          <a:ln>
            <a:solidFill>
              <a:srgbClr val="B76811"/>
            </a:solidFill>
          </a:ln>
          <a:extLst>
            <a:ext uri="{909E8E84-426E-40DD-AFC4-6F175D3DCCD1}">
              <a14:hiddenFill xmlns:a14="http://schemas.microsoft.com/office/drawing/2010/main">
                <a:solidFill>
                  <a:srgbClr val="FFFFFF"/>
                </a:solidFill>
              </a14:hiddenFill>
            </a:ext>
          </a:extLst>
        </p:spPr>
      </p:pic>
      <p:pic>
        <p:nvPicPr>
          <p:cNvPr id="5" name="Picture 2" descr="One of the most basic types of auto insurance coverage, liability is also one of. One of the most basic types of auto insurance coverage, liability is also one of…- Allstate- Shop Insurance, Health Insurance Cost, Auto Insurance Companies, Car Insurance Tips, Insurance Quotes, Insurance Website, Supplemental Health Insurance, Amigurumi For Beginners, Finance Tips">
            <a:extLst>
              <a:ext uri="{FF2B5EF4-FFF2-40B4-BE49-F238E27FC236}">
                <a16:creationId xmlns:a16="http://schemas.microsoft.com/office/drawing/2014/main" id="{C192FD1E-13E7-48A1-AA3E-E273B1C3F3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52" t="48517" r="4578" b="8889"/>
          <a:stretch/>
        </p:blipFill>
        <p:spPr bwMode="auto">
          <a:xfrm>
            <a:off x="6248402" y="1445700"/>
            <a:ext cx="4061176" cy="4478500"/>
          </a:xfrm>
          <a:prstGeom prst="rect">
            <a:avLst/>
          </a:prstGeom>
          <a:noFill/>
          <a:ln>
            <a:solidFill>
              <a:srgbClr val="B7681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FE1173A-0501-47B9-AF29-75E34653D385}"/>
              </a:ext>
            </a:extLst>
          </p:cNvPr>
          <p:cNvSpPr txBox="1"/>
          <p:nvPr/>
        </p:nvSpPr>
        <p:spPr>
          <a:xfrm>
            <a:off x="5307521" y="5960414"/>
            <a:ext cx="1576958" cy="276999"/>
          </a:xfrm>
          <a:prstGeom prst="rect">
            <a:avLst/>
          </a:prstGeom>
          <a:noFill/>
        </p:spPr>
        <p:txBody>
          <a:bodyPr wrap="square" rtlCol="0">
            <a:spAutoFit/>
          </a:bodyPr>
          <a:lstStyle/>
          <a:p>
            <a:r>
              <a:rPr lang="en-US" sz="1200" i="1" dirty="0">
                <a:solidFill>
                  <a:schemeClr val="bg1"/>
                </a:solidFill>
              </a:rPr>
              <a:t>Courtesy of Allstate</a:t>
            </a:r>
          </a:p>
        </p:txBody>
      </p:sp>
      <p:sp>
        <p:nvSpPr>
          <p:cNvPr id="2" name="TextBox 1">
            <a:extLst>
              <a:ext uri="{FF2B5EF4-FFF2-40B4-BE49-F238E27FC236}">
                <a16:creationId xmlns:a16="http://schemas.microsoft.com/office/drawing/2014/main" id="{E84F8B9E-35E4-4192-83DF-CD5E0CE4D5A9}"/>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spTree>
    <p:extLst>
      <p:ext uri="{BB962C8B-B14F-4D97-AF65-F5344CB8AC3E}">
        <p14:creationId xmlns:p14="http://schemas.microsoft.com/office/powerpoint/2010/main" val="178583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08B0F-D240-404E-A43A-F7CCA36C71A9}"/>
              </a:ext>
            </a:extLst>
          </p:cNvPr>
          <p:cNvSpPr>
            <a:spLocks noGrp="1"/>
          </p:cNvSpPr>
          <p:nvPr>
            <p:ph type="title"/>
          </p:nvPr>
        </p:nvSpPr>
        <p:spPr>
          <a:xfrm>
            <a:off x="2209800" y="268588"/>
            <a:ext cx="7620000" cy="1066800"/>
          </a:xfrm>
        </p:spPr>
        <p:txBody>
          <a:bodyPr vert="horz" wrap="square" lIns="0" tIns="0" rIns="0" bIns="0" rtlCol="0" anchor="ctr">
            <a:noAutofit/>
          </a:bodyPr>
          <a:lstStyle/>
          <a:p>
            <a:pPr>
              <a:lnSpc>
                <a:spcPct val="100000"/>
              </a:lnSpc>
            </a:pPr>
            <a:r>
              <a:rPr lang="en-US" sz="3500" dirty="0">
                <a:solidFill>
                  <a:schemeClr val="accent2">
                    <a:lumMod val="20000"/>
                    <a:lumOff val="80000"/>
                  </a:schemeClr>
                </a:solidFill>
                <a:latin typeface="Modern Love Caps" panose="020B0604020202020204" pitchFamily="82" charset="0"/>
              </a:rPr>
              <a:t>I just bought a car – am I covered by insurance?</a:t>
            </a:r>
          </a:p>
        </p:txBody>
      </p:sp>
      <p:sp>
        <p:nvSpPr>
          <p:cNvPr id="2" name="TextBox 1">
            <a:extLst>
              <a:ext uri="{FF2B5EF4-FFF2-40B4-BE49-F238E27FC236}">
                <a16:creationId xmlns:a16="http://schemas.microsoft.com/office/drawing/2014/main" id="{3EFBED71-6E16-4937-AE36-552D9115B773}"/>
              </a:ext>
            </a:extLst>
          </p:cNvPr>
          <p:cNvSpPr txBox="1"/>
          <p:nvPr/>
        </p:nvSpPr>
        <p:spPr>
          <a:xfrm>
            <a:off x="2133600" y="1219201"/>
            <a:ext cx="6324600" cy="4632037"/>
          </a:xfrm>
          <a:prstGeom prst="rect">
            <a:avLst/>
          </a:prstGeom>
          <a:noFill/>
        </p:spPr>
        <p:txBody>
          <a:bodyPr wrap="square" rtlCol="0">
            <a:spAutoFit/>
          </a:bodyPr>
          <a:lstStyle/>
          <a:p>
            <a:pPr eaLnBrk="1" fontAlgn="auto" hangingPunct="1">
              <a:spcBef>
                <a:spcPts val="1200"/>
              </a:spcBef>
              <a:spcAft>
                <a:spcPts val="600"/>
              </a:spcAft>
              <a:defRPr/>
            </a:pPr>
            <a:r>
              <a:rPr lang="en-US" sz="2000" dirty="0">
                <a:solidFill>
                  <a:schemeClr val="accent3">
                    <a:lumMod val="60000"/>
                    <a:lumOff val="40000"/>
                  </a:schemeClr>
                </a:solidFill>
              </a:rPr>
              <a:t>Step 1 – Call your insurance agent or company</a:t>
            </a:r>
            <a:br>
              <a:rPr lang="en-US" sz="2000" dirty="0">
                <a:solidFill>
                  <a:schemeClr val="accent3">
                    <a:lumMod val="60000"/>
                    <a:lumOff val="40000"/>
                  </a:schemeClr>
                </a:solidFill>
              </a:rPr>
            </a:br>
            <a:r>
              <a:rPr lang="en-US" sz="2000" dirty="0">
                <a:solidFill>
                  <a:schemeClr val="accent3">
                    <a:lumMod val="60000"/>
                    <a:lumOff val="40000"/>
                  </a:schemeClr>
                </a:solidFill>
              </a:rPr>
              <a:t>BEFORE you purchase any auto.</a:t>
            </a:r>
          </a:p>
          <a:p>
            <a:pPr eaLnBrk="1" fontAlgn="auto" hangingPunct="1">
              <a:spcBef>
                <a:spcPts val="1200"/>
              </a:spcBef>
              <a:spcAft>
                <a:spcPts val="600"/>
              </a:spcAft>
              <a:defRPr/>
            </a:pPr>
            <a:r>
              <a:rPr lang="en-US" sz="2000" b="1" i="1" dirty="0">
                <a:solidFill>
                  <a:schemeClr val="accent1">
                    <a:lumMod val="25000"/>
                    <a:lumOff val="75000"/>
                  </a:schemeClr>
                </a:solidFill>
              </a:rPr>
              <a:t>Helpful hints at the car dealership</a:t>
            </a:r>
            <a:r>
              <a:rPr lang="en-US" sz="2000" b="1" dirty="0">
                <a:solidFill>
                  <a:schemeClr val="accent1">
                    <a:lumMod val="25000"/>
                    <a:lumOff val="75000"/>
                  </a:schemeClr>
                </a:solidFill>
              </a:rPr>
              <a:t>:</a:t>
            </a:r>
          </a:p>
          <a:p>
            <a:pPr marL="342900" indent="-342900" eaLnBrk="1" fontAlgn="auto" hangingPunct="1">
              <a:spcBef>
                <a:spcPts val="1200"/>
              </a:spcBef>
              <a:spcAft>
                <a:spcPts val="600"/>
              </a:spcAft>
              <a:buFont typeface="Arial" panose="020B0604020202020204" pitchFamily="34" charset="0"/>
              <a:buChar char="•"/>
              <a:defRPr/>
            </a:pPr>
            <a:r>
              <a:rPr lang="en-US" sz="2000" dirty="0">
                <a:solidFill>
                  <a:schemeClr val="bg1"/>
                </a:solidFill>
              </a:rPr>
              <a:t>If you trade in your vehicle, you should have the</a:t>
            </a:r>
            <a:br>
              <a:rPr lang="en-US" sz="2000" dirty="0">
                <a:solidFill>
                  <a:schemeClr val="bg1"/>
                </a:solidFill>
              </a:rPr>
            </a:br>
            <a:r>
              <a:rPr lang="en-US" sz="2000" dirty="0">
                <a:solidFill>
                  <a:schemeClr val="bg1"/>
                </a:solidFill>
              </a:rPr>
              <a:t>same coverage for your next vehicle </a:t>
            </a:r>
            <a:r>
              <a:rPr lang="en-US" sz="2000" dirty="0">
                <a:solidFill>
                  <a:schemeClr val="accent5">
                    <a:lumMod val="60000"/>
                    <a:lumOff val="40000"/>
                  </a:schemeClr>
                </a:solidFill>
              </a:rPr>
              <a:t>BUT</a:t>
            </a:r>
            <a:r>
              <a:rPr lang="en-US" sz="2000" dirty="0">
                <a:solidFill>
                  <a:schemeClr val="bg1"/>
                </a:solidFill>
              </a:rPr>
              <a:t>:</a:t>
            </a:r>
          </a:p>
          <a:p>
            <a:pPr lvl="1" eaLnBrk="1" fontAlgn="auto" hangingPunct="1">
              <a:spcBef>
                <a:spcPts val="1200"/>
              </a:spcBef>
              <a:spcAft>
                <a:spcPts val="600"/>
              </a:spcAft>
              <a:defRPr/>
            </a:pPr>
            <a:r>
              <a:rPr lang="en-US" sz="2000" dirty="0">
                <a:solidFill>
                  <a:schemeClr val="bg1"/>
                </a:solidFill>
              </a:rPr>
              <a:t>For a </a:t>
            </a:r>
            <a:r>
              <a:rPr lang="en-US" sz="2000" b="1" dirty="0">
                <a:solidFill>
                  <a:schemeClr val="accent5">
                    <a:lumMod val="40000"/>
                    <a:lumOff val="60000"/>
                  </a:schemeClr>
                </a:solidFill>
              </a:rPr>
              <a:t>new</a:t>
            </a:r>
            <a:r>
              <a:rPr lang="en-US" sz="2000" dirty="0">
                <a:solidFill>
                  <a:schemeClr val="bg1"/>
                </a:solidFill>
              </a:rPr>
              <a:t> car you may want to increase your coverage.</a:t>
            </a:r>
            <a:br>
              <a:rPr lang="en-US" sz="2000" dirty="0">
                <a:solidFill>
                  <a:schemeClr val="bg1"/>
                </a:solidFill>
              </a:rPr>
            </a:br>
            <a:r>
              <a:rPr lang="en-US" sz="2000" i="1" dirty="0">
                <a:solidFill>
                  <a:schemeClr val="bg1"/>
                </a:solidFill>
              </a:rPr>
              <a:t>(e.g., buy comprehensive &amp; collision coverage)</a:t>
            </a:r>
          </a:p>
          <a:p>
            <a:pPr marL="342900" indent="-342900" eaLnBrk="1" fontAlgn="auto" hangingPunct="1">
              <a:spcBef>
                <a:spcPts val="1200"/>
              </a:spcBef>
              <a:spcAft>
                <a:spcPts val="600"/>
              </a:spcAft>
              <a:buFont typeface="Arial" panose="020B0604020202020204" pitchFamily="34" charset="0"/>
              <a:buChar char="•"/>
              <a:defRPr/>
            </a:pPr>
            <a:r>
              <a:rPr lang="en-US" sz="2000" dirty="0">
                <a:solidFill>
                  <a:schemeClr val="bg1"/>
                </a:solidFill>
              </a:rPr>
              <a:t>What if I don’t trade the vehicle in but purchase another vehicle – </a:t>
            </a:r>
            <a:r>
              <a:rPr lang="en-US" sz="2000" i="1" dirty="0">
                <a:solidFill>
                  <a:schemeClr val="bg1"/>
                </a:solidFill>
              </a:rPr>
              <a:t>Is there coverage for this new vehicle?</a:t>
            </a:r>
          </a:p>
          <a:p>
            <a:pPr eaLnBrk="1" fontAlgn="auto" hangingPunct="1">
              <a:spcBef>
                <a:spcPts val="1200"/>
              </a:spcBef>
              <a:spcAft>
                <a:spcPts val="600"/>
              </a:spcAft>
              <a:defRPr/>
            </a:pPr>
            <a:r>
              <a:rPr lang="en-US" sz="2000" dirty="0">
                <a:solidFill>
                  <a:schemeClr val="accent3">
                    <a:lumMod val="60000"/>
                    <a:lumOff val="40000"/>
                  </a:schemeClr>
                </a:solidFill>
              </a:rPr>
              <a:t>Call your insurance agent or company to make sure you have the right amount of coverage to protect your car.</a:t>
            </a:r>
          </a:p>
        </p:txBody>
      </p:sp>
      <p:pic>
        <p:nvPicPr>
          <p:cNvPr id="3076" name="Picture 4" descr="Black Leaders Praise Trump Administration for Helping Make New ...">
            <a:extLst>
              <a:ext uri="{FF2B5EF4-FFF2-40B4-BE49-F238E27FC236}">
                <a16:creationId xmlns:a16="http://schemas.microsoft.com/office/drawing/2014/main" id="{F0F64180-B67F-4AF9-99D2-785E78A47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1591543"/>
            <a:ext cx="2200275" cy="1100138"/>
          </a:xfrm>
          <a:prstGeom prst="rect">
            <a:avLst/>
          </a:prstGeom>
          <a:noFill/>
          <a:ln>
            <a:solidFill>
              <a:schemeClr val="accent3">
                <a:lumMod val="40000"/>
                <a:lumOff val="60000"/>
              </a:schemeClr>
            </a:solidFill>
          </a:ln>
          <a:extLst>
            <a:ext uri="{909E8E84-426E-40DD-AFC4-6F175D3DCCD1}">
              <a14:hiddenFill xmlns:a14="http://schemas.microsoft.com/office/drawing/2010/main">
                <a:solidFill>
                  <a:srgbClr val="FFFFFF"/>
                </a:solidFill>
              </a14:hiddenFill>
            </a:ext>
          </a:extLst>
        </p:spPr>
      </p:pic>
      <p:pic>
        <p:nvPicPr>
          <p:cNvPr id="3078" name="Picture 6" descr="Why Rochester Drivers Should Buy a 2019 Jeep Grand Cherokee">
            <a:extLst>
              <a:ext uri="{FF2B5EF4-FFF2-40B4-BE49-F238E27FC236}">
                <a16:creationId xmlns:a16="http://schemas.microsoft.com/office/drawing/2014/main" id="{C95D846B-C659-4F11-A7D3-88166EE7238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873"/>
          <a:stretch/>
        </p:blipFill>
        <p:spPr bwMode="auto">
          <a:xfrm>
            <a:off x="8596309" y="3094933"/>
            <a:ext cx="1300166" cy="861752"/>
          </a:xfrm>
          <a:prstGeom prst="rect">
            <a:avLst/>
          </a:prstGeom>
          <a:noFill/>
          <a:ln>
            <a:solidFill>
              <a:schemeClr val="accent3">
                <a:lumMod val="40000"/>
                <a:lumOff val="60000"/>
              </a:schemeClr>
            </a:solidFill>
          </a:ln>
          <a:extLst>
            <a:ext uri="{909E8E84-426E-40DD-AFC4-6F175D3DCCD1}">
              <a14:hiddenFill xmlns:a14="http://schemas.microsoft.com/office/drawing/2010/main">
                <a:solidFill>
                  <a:srgbClr val="FFFFFF"/>
                </a:solidFill>
              </a14:hiddenFill>
            </a:ext>
          </a:extLst>
        </p:spPr>
      </p:pic>
      <p:pic>
        <p:nvPicPr>
          <p:cNvPr id="3080" name="Picture 8" descr="It's car-buying season, so don't get taken for a ride – Ashcroft ...">
            <a:extLst>
              <a:ext uri="{FF2B5EF4-FFF2-40B4-BE49-F238E27FC236}">
                <a16:creationId xmlns:a16="http://schemas.microsoft.com/office/drawing/2014/main" id="{73F80111-1938-4A6B-A437-150B3E83793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667" t="21250" r="20833" b="3020"/>
          <a:stretch/>
        </p:blipFill>
        <p:spPr bwMode="auto">
          <a:xfrm>
            <a:off x="8596311" y="4359938"/>
            <a:ext cx="1300165" cy="1050262"/>
          </a:xfrm>
          <a:prstGeom prst="rect">
            <a:avLst/>
          </a:prstGeom>
          <a:noFill/>
          <a:ln>
            <a:solidFill>
              <a:schemeClr val="accent3">
                <a:lumMod val="40000"/>
                <a:lumOff val="60000"/>
              </a:scheme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B9B6C-C6E2-4B29-9417-045BA5BB9A84}"/>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spTree>
    <p:extLst>
      <p:ext uri="{BB962C8B-B14F-4D97-AF65-F5344CB8AC3E}">
        <p14:creationId xmlns:p14="http://schemas.microsoft.com/office/powerpoint/2010/main" val="61414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08B0F-D240-404E-A43A-F7CCA36C71A9}"/>
              </a:ext>
            </a:extLst>
          </p:cNvPr>
          <p:cNvSpPr>
            <a:spLocks noGrp="1"/>
          </p:cNvSpPr>
          <p:nvPr>
            <p:ph type="title"/>
          </p:nvPr>
        </p:nvSpPr>
        <p:spPr>
          <a:xfrm>
            <a:off x="2209800" y="228600"/>
            <a:ext cx="7620000" cy="1143000"/>
          </a:xfrm>
        </p:spPr>
        <p:txBody>
          <a:bodyPr vert="horz" wrap="square" lIns="0" tIns="0" rIns="0" bIns="0" rtlCol="0" anchor="ctr">
            <a:noAutofit/>
          </a:bodyPr>
          <a:lstStyle/>
          <a:p>
            <a:pPr>
              <a:lnSpc>
                <a:spcPct val="100000"/>
              </a:lnSpc>
            </a:pPr>
            <a:r>
              <a:rPr lang="en-US" sz="3500" dirty="0">
                <a:solidFill>
                  <a:schemeClr val="accent2">
                    <a:lumMod val="20000"/>
                    <a:lumOff val="80000"/>
                  </a:schemeClr>
                </a:solidFill>
                <a:latin typeface="Modern Love Caps" panose="020B0604020202020204" pitchFamily="82" charset="0"/>
              </a:rPr>
              <a:t>Coverage B – MEDICAL Payments </a:t>
            </a:r>
          </a:p>
        </p:txBody>
      </p:sp>
      <p:sp>
        <p:nvSpPr>
          <p:cNvPr id="9" name="TextBox 8">
            <a:extLst>
              <a:ext uri="{FF2B5EF4-FFF2-40B4-BE49-F238E27FC236}">
                <a16:creationId xmlns:a16="http://schemas.microsoft.com/office/drawing/2014/main" id="{3A01F9EC-2A7E-40EF-BA8A-FD52C23A03CC}"/>
              </a:ext>
            </a:extLst>
          </p:cNvPr>
          <p:cNvSpPr txBox="1"/>
          <p:nvPr/>
        </p:nvSpPr>
        <p:spPr>
          <a:xfrm>
            <a:off x="2057400" y="2081748"/>
            <a:ext cx="5257800" cy="3785652"/>
          </a:xfrm>
          <a:prstGeom prst="rect">
            <a:avLst/>
          </a:prstGeom>
          <a:noFill/>
        </p:spPr>
        <p:txBody>
          <a:bodyPr wrap="square" rtlCol="0">
            <a:spAutoFit/>
          </a:bodyPr>
          <a:lstStyle/>
          <a:p>
            <a:pPr marL="273050" eaLnBrk="1" hangingPunct="1">
              <a:spcBef>
                <a:spcPts val="1800"/>
              </a:spcBef>
            </a:pPr>
            <a:r>
              <a:rPr lang="en-US" altLang="en-US" sz="2000" b="1" dirty="0">
                <a:solidFill>
                  <a:schemeClr val="bg1"/>
                </a:solidFill>
              </a:rPr>
              <a:t>Payments cover: </a:t>
            </a:r>
          </a:p>
          <a:p>
            <a:pPr marL="457200" lvl="1" indent="-365760">
              <a:spcBef>
                <a:spcPts val="2400"/>
              </a:spcBef>
              <a:buFont typeface="Arial" panose="020B0604020202020204" pitchFamily="34" charset="0"/>
              <a:buChar char="•"/>
            </a:pPr>
            <a:r>
              <a:rPr lang="en-US" altLang="en-US" sz="2000" dirty="0">
                <a:solidFill>
                  <a:schemeClr val="bg1"/>
                </a:solidFill>
              </a:rPr>
              <a:t>Medical expenses for you and your passengers in a car crash.</a:t>
            </a:r>
          </a:p>
          <a:p>
            <a:pPr marL="457200" lvl="1" indent="-365760">
              <a:spcBef>
                <a:spcPts val="2400"/>
              </a:spcBef>
              <a:buFont typeface="Arial" panose="020B0604020202020204" pitchFamily="34" charset="0"/>
              <a:buChar char="•"/>
            </a:pPr>
            <a:r>
              <a:rPr lang="en-US" altLang="en-US" sz="2000" dirty="0">
                <a:solidFill>
                  <a:schemeClr val="bg1"/>
                </a:solidFill>
              </a:rPr>
              <a:t>You as a passenger in another vehicle or if you are hit by a vehicle as a pedestrian.</a:t>
            </a:r>
          </a:p>
          <a:p>
            <a:pPr marL="457200" lvl="1" indent="-365760">
              <a:spcBef>
                <a:spcPts val="2400"/>
              </a:spcBef>
              <a:buFont typeface="Arial" panose="020B0604020202020204" pitchFamily="34" charset="0"/>
              <a:buChar char="•"/>
            </a:pPr>
            <a:r>
              <a:rPr lang="en-US" altLang="en-US" sz="2000" dirty="0">
                <a:solidFill>
                  <a:schemeClr val="bg1"/>
                </a:solidFill>
              </a:rPr>
              <a:t>Injuries without regard to who’s at fault in an accident.</a:t>
            </a:r>
          </a:p>
          <a:p>
            <a:pPr marL="457200" lvl="1" indent="-365760">
              <a:spcBef>
                <a:spcPts val="2400"/>
              </a:spcBef>
              <a:buFont typeface="Arial" panose="020B0604020202020204" pitchFamily="34" charset="0"/>
              <a:buChar char="•"/>
            </a:pPr>
            <a:r>
              <a:rPr lang="en-US" altLang="en-US" sz="2000" dirty="0">
                <a:solidFill>
                  <a:schemeClr val="bg1"/>
                </a:solidFill>
              </a:rPr>
              <a:t>Injuries from getting in or out of the vehicle.</a:t>
            </a:r>
          </a:p>
        </p:txBody>
      </p:sp>
      <p:sp>
        <p:nvSpPr>
          <p:cNvPr id="2" name="TextBox 1">
            <a:extLst>
              <a:ext uri="{FF2B5EF4-FFF2-40B4-BE49-F238E27FC236}">
                <a16:creationId xmlns:a16="http://schemas.microsoft.com/office/drawing/2014/main" id="{91BFE19E-9669-4A79-A542-6A767B6B502A}"/>
              </a:ext>
            </a:extLst>
          </p:cNvPr>
          <p:cNvSpPr txBox="1"/>
          <p:nvPr/>
        </p:nvSpPr>
        <p:spPr>
          <a:xfrm>
            <a:off x="1981200" y="1197114"/>
            <a:ext cx="6019800" cy="707886"/>
          </a:xfrm>
          <a:prstGeom prst="rect">
            <a:avLst/>
          </a:prstGeom>
          <a:noFill/>
        </p:spPr>
        <p:txBody>
          <a:bodyPr wrap="square" rtlCol="0">
            <a:spAutoFit/>
          </a:bodyPr>
          <a:lstStyle/>
          <a:p>
            <a:pPr marL="273050" eaLnBrk="1" hangingPunct="1">
              <a:spcBef>
                <a:spcPts val="1800"/>
              </a:spcBef>
            </a:pPr>
            <a:r>
              <a:rPr lang="en-US" sz="2000" i="1" dirty="0">
                <a:solidFill>
                  <a:schemeClr val="accent5">
                    <a:lumMod val="40000"/>
                    <a:lumOff val="60000"/>
                  </a:schemeClr>
                </a:solidFill>
              </a:rPr>
              <a:t>Coverage provides medical payments for you and your passengers with injuries from an auto accident.</a:t>
            </a:r>
            <a:endParaRPr lang="en-US" sz="2000" dirty="0">
              <a:solidFill>
                <a:schemeClr val="bg1"/>
              </a:solidFill>
            </a:endParaRPr>
          </a:p>
        </p:txBody>
      </p:sp>
      <p:grpSp>
        <p:nvGrpSpPr>
          <p:cNvPr id="6" name="Group 5">
            <a:extLst>
              <a:ext uri="{FF2B5EF4-FFF2-40B4-BE49-F238E27FC236}">
                <a16:creationId xmlns:a16="http://schemas.microsoft.com/office/drawing/2014/main" id="{8A27F966-EC1C-4728-888F-642BB8CCCB72}"/>
              </a:ext>
            </a:extLst>
          </p:cNvPr>
          <p:cNvGrpSpPr/>
          <p:nvPr/>
        </p:nvGrpSpPr>
        <p:grpSpPr>
          <a:xfrm>
            <a:off x="7620000" y="2190294"/>
            <a:ext cx="2071452" cy="3372306"/>
            <a:chOff x="6248400" y="2286000"/>
            <a:chExt cx="1919052" cy="3124200"/>
          </a:xfrm>
        </p:grpSpPr>
        <p:pic>
          <p:nvPicPr>
            <p:cNvPr id="4098" name="Picture 2" descr="What Is Medical Payments Coverage? Do I Need It?">
              <a:extLst>
                <a:ext uri="{FF2B5EF4-FFF2-40B4-BE49-F238E27FC236}">
                  <a16:creationId xmlns:a16="http://schemas.microsoft.com/office/drawing/2014/main" id="{164AA22F-DF6A-4CBB-B6D0-227E9ED3C9B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324"/>
            <a:stretch/>
          </p:blipFill>
          <p:spPr bwMode="auto">
            <a:xfrm>
              <a:off x="6248401" y="2286000"/>
              <a:ext cx="1919051" cy="1146776"/>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4769D05-5669-4AC7-A924-5CE8DE2A86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130833"/>
              <a:ext cx="1919051" cy="127936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4EFD042F-689B-4344-8D47-3C5380D70758}"/>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spTree>
    <p:extLst>
      <p:ext uri="{BB962C8B-B14F-4D97-AF65-F5344CB8AC3E}">
        <p14:creationId xmlns:p14="http://schemas.microsoft.com/office/powerpoint/2010/main" val="303254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08B0F-D240-404E-A43A-F7CCA36C71A9}"/>
              </a:ext>
            </a:extLst>
          </p:cNvPr>
          <p:cNvSpPr>
            <a:spLocks noGrp="1"/>
          </p:cNvSpPr>
          <p:nvPr>
            <p:ph type="title"/>
          </p:nvPr>
        </p:nvSpPr>
        <p:spPr>
          <a:xfrm>
            <a:off x="1837853" y="460976"/>
            <a:ext cx="8658136" cy="685800"/>
          </a:xfrm>
        </p:spPr>
        <p:txBody>
          <a:bodyPr vert="horz" wrap="square" lIns="0" tIns="0" rIns="0" bIns="0" rtlCol="0" anchor="ctr">
            <a:noAutofit/>
          </a:bodyPr>
          <a:lstStyle/>
          <a:p>
            <a:pPr>
              <a:lnSpc>
                <a:spcPct val="100000"/>
              </a:lnSpc>
            </a:pPr>
            <a:r>
              <a:rPr lang="en-US" sz="3400" dirty="0">
                <a:solidFill>
                  <a:schemeClr val="accent2">
                    <a:lumMod val="20000"/>
                    <a:lumOff val="80000"/>
                  </a:schemeClr>
                </a:solidFill>
                <a:latin typeface="Modern Love Caps" panose="020B0604020202020204" pitchFamily="82" charset="0"/>
              </a:rPr>
              <a:t>Coverage C or What Happens If I Get HIT By a </a:t>
            </a:r>
            <a:r>
              <a:rPr lang="en-US" sz="3400" dirty="0">
                <a:solidFill>
                  <a:schemeClr val="accent3">
                    <a:lumMod val="60000"/>
                    <a:lumOff val="40000"/>
                  </a:schemeClr>
                </a:solidFill>
                <a:latin typeface="Modern Love Caps" panose="020B0604020202020204" pitchFamily="82" charset="0"/>
              </a:rPr>
              <a:t>*U-M</a:t>
            </a:r>
            <a:r>
              <a:rPr lang="en-US" sz="3400" dirty="0">
                <a:solidFill>
                  <a:schemeClr val="accent2">
                    <a:lumMod val="20000"/>
                    <a:lumOff val="80000"/>
                  </a:schemeClr>
                </a:solidFill>
                <a:latin typeface="Modern Love Caps" panose="020B0604020202020204" pitchFamily="82" charset="0"/>
              </a:rPr>
              <a:t>?</a:t>
            </a:r>
          </a:p>
        </p:txBody>
      </p:sp>
      <p:sp>
        <p:nvSpPr>
          <p:cNvPr id="2" name="TextBox 1">
            <a:extLst>
              <a:ext uri="{FF2B5EF4-FFF2-40B4-BE49-F238E27FC236}">
                <a16:creationId xmlns:a16="http://schemas.microsoft.com/office/drawing/2014/main" id="{3EFBED71-6E16-4937-AE36-552D9115B773}"/>
              </a:ext>
            </a:extLst>
          </p:cNvPr>
          <p:cNvSpPr txBox="1"/>
          <p:nvPr/>
        </p:nvSpPr>
        <p:spPr>
          <a:xfrm>
            <a:off x="3886200" y="1222975"/>
            <a:ext cx="6096000" cy="5016758"/>
          </a:xfrm>
          <a:prstGeom prst="rect">
            <a:avLst/>
          </a:prstGeom>
          <a:noFill/>
        </p:spPr>
        <p:txBody>
          <a:bodyPr wrap="square" rtlCol="0">
            <a:spAutoFit/>
          </a:bodyPr>
          <a:lstStyle/>
          <a:p>
            <a:pPr marL="434340" lvl="1" indent="-342900">
              <a:spcBef>
                <a:spcPts val="2400"/>
              </a:spcBef>
              <a:buFont typeface="Arial" panose="020B0604020202020204" pitchFamily="34" charset="0"/>
              <a:buChar char="•"/>
            </a:pPr>
            <a:r>
              <a:rPr lang="en-US" sz="2000" dirty="0">
                <a:solidFill>
                  <a:schemeClr val="accent1">
                    <a:lumMod val="50000"/>
                    <a:lumOff val="50000"/>
                  </a:schemeClr>
                </a:solidFill>
              </a:rPr>
              <a:t>Uninsured motorist coverage </a:t>
            </a:r>
            <a:r>
              <a:rPr lang="en-US" sz="2000" dirty="0">
                <a:solidFill>
                  <a:schemeClr val="bg1"/>
                </a:solidFill>
              </a:rPr>
              <a:t>pays for your damages if you’re hit by someone without insurance. </a:t>
            </a:r>
          </a:p>
          <a:p>
            <a:pPr marL="434340" lvl="1" indent="-342900">
              <a:spcBef>
                <a:spcPts val="2400"/>
              </a:spcBef>
              <a:buFont typeface="Arial" panose="020B0604020202020204" pitchFamily="34" charset="0"/>
              <a:buChar char="•"/>
            </a:pPr>
            <a:r>
              <a:rPr lang="en-US" sz="2000" dirty="0">
                <a:solidFill>
                  <a:schemeClr val="bg1"/>
                </a:solidFill>
              </a:rPr>
              <a:t>Also </a:t>
            </a:r>
            <a:r>
              <a:rPr lang="en-US" sz="2000" dirty="0">
                <a:solidFill>
                  <a:schemeClr val="accent3">
                    <a:lumMod val="60000"/>
                    <a:lumOff val="40000"/>
                  </a:schemeClr>
                </a:solidFill>
              </a:rPr>
              <a:t>U-M</a:t>
            </a:r>
            <a:r>
              <a:rPr lang="en-US" sz="2000" dirty="0">
                <a:solidFill>
                  <a:schemeClr val="bg1"/>
                </a:solidFill>
              </a:rPr>
              <a:t> pays if you are hit by a </a:t>
            </a:r>
            <a:r>
              <a:rPr lang="en-US" sz="2000" i="1" dirty="0">
                <a:solidFill>
                  <a:schemeClr val="bg1"/>
                </a:solidFill>
              </a:rPr>
              <a:t>hit-and-run</a:t>
            </a:r>
            <a:r>
              <a:rPr lang="en-US" sz="2000" dirty="0">
                <a:solidFill>
                  <a:schemeClr val="bg1"/>
                </a:solidFill>
              </a:rPr>
              <a:t> driver.</a:t>
            </a:r>
          </a:p>
          <a:p>
            <a:pPr marL="434340" lvl="1" indent="-342900">
              <a:spcBef>
                <a:spcPts val="2400"/>
              </a:spcBef>
              <a:buFont typeface="Arial" panose="020B0604020202020204" pitchFamily="34" charset="0"/>
              <a:buChar char="•"/>
            </a:pPr>
            <a:r>
              <a:rPr lang="en-US" sz="2000" dirty="0">
                <a:solidFill>
                  <a:schemeClr val="bg1"/>
                </a:solidFill>
              </a:rPr>
              <a:t>It even covers if you’re struck as a pedestrian and the vehicle doesn’t have insurance.</a:t>
            </a:r>
          </a:p>
          <a:p>
            <a:pPr marL="434340" lvl="1" indent="-342900">
              <a:spcBef>
                <a:spcPts val="2400"/>
              </a:spcBef>
              <a:buFont typeface="Arial" panose="020B0604020202020204" pitchFamily="34" charset="0"/>
              <a:buChar char="•"/>
            </a:pPr>
            <a:r>
              <a:rPr lang="en-US" sz="2000" dirty="0">
                <a:solidFill>
                  <a:schemeClr val="accent3">
                    <a:lumMod val="60000"/>
                    <a:lumOff val="40000"/>
                  </a:schemeClr>
                </a:solidFill>
              </a:rPr>
              <a:t>The MOST important condition for coverage to apply </a:t>
            </a:r>
            <a:r>
              <a:rPr lang="en-US" sz="2000" dirty="0">
                <a:solidFill>
                  <a:schemeClr val="bg1"/>
                </a:solidFill>
              </a:rPr>
              <a:t>is that the other person must be at fault!</a:t>
            </a:r>
          </a:p>
          <a:p>
            <a:pPr marL="434340" lvl="1" indent="-342900">
              <a:spcBef>
                <a:spcPts val="2400"/>
              </a:spcBef>
              <a:buFont typeface="Arial" panose="020B0604020202020204" pitchFamily="34" charset="0"/>
              <a:buChar char="•"/>
            </a:pPr>
            <a:r>
              <a:rPr lang="en-US" sz="2000" dirty="0">
                <a:solidFill>
                  <a:schemeClr val="bg1"/>
                </a:solidFill>
              </a:rPr>
              <a:t>Limits are usually the same as liability limits.  It’s important to have both higher liability limits and higher uninsured motorist limits.</a:t>
            </a:r>
          </a:p>
          <a:p>
            <a:endParaRPr lang="en-US" sz="2000" dirty="0">
              <a:solidFill>
                <a:srgbClr val="FF0000"/>
              </a:solidFill>
            </a:endParaRPr>
          </a:p>
          <a:p>
            <a:r>
              <a:rPr lang="en-US" sz="2000" dirty="0">
                <a:solidFill>
                  <a:srgbClr val="FF0000"/>
                </a:solidFill>
              </a:rPr>
              <a:t>	</a:t>
            </a:r>
            <a:r>
              <a:rPr lang="en-US" sz="2000" i="1" dirty="0">
                <a:solidFill>
                  <a:schemeClr val="accent3">
                    <a:lumMod val="60000"/>
                    <a:lumOff val="40000"/>
                  </a:schemeClr>
                </a:solidFill>
              </a:rPr>
              <a:t>*Uninsured Motorist</a:t>
            </a:r>
          </a:p>
        </p:txBody>
      </p:sp>
      <p:grpSp>
        <p:nvGrpSpPr>
          <p:cNvPr id="6" name="Group 5">
            <a:extLst>
              <a:ext uri="{FF2B5EF4-FFF2-40B4-BE49-F238E27FC236}">
                <a16:creationId xmlns:a16="http://schemas.microsoft.com/office/drawing/2014/main" id="{22E41822-2943-447D-B2B1-A533B981CC3D}"/>
              </a:ext>
            </a:extLst>
          </p:cNvPr>
          <p:cNvGrpSpPr/>
          <p:nvPr/>
        </p:nvGrpSpPr>
        <p:grpSpPr>
          <a:xfrm>
            <a:off x="2060456" y="2092112"/>
            <a:ext cx="1749545" cy="3170625"/>
            <a:chOff x="380999" y="2209800"/>
            <a:chExt cx="1917733" cy="3475425"/>
          </a:xfrm>
        </p:grpSpPr>
        <p:pic>
          <p:nvPicPr>
            <p:cNvPr id="5124" name="Picture 4" descr="Businesswoman about to be hit by a car Royalty Free Vector">
              <a:extLst>
                <a:ext uri="{FF2B5EF4-FFF2-40B4-BE49-F238E27FC236}">
                  <a16:creationId xmlns:a16="http://schemas.microsoft.com/office/drawing/2014/main" id="{787187AB-5B11-4D09-AB4F-1BBD3A4F81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18" t="26667" r="6471" b="37778"/>
            <a:stretch/>
          </p:blipFill>
          <p:spPr bwMode="auto">
            <a:xfrm flipH="1">
              <a:off x="380999" y="2209800"/>
              <a:ext cx="1914715" cy="990600"/>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DFB1FFC-A942-4629-9C4E-9976B031FA87}"/>
                </a:ext>
              </a:extLst>
            </p:cNvPr>
            <p:cNvPicPr>
              <a:picLocks noChangeAspect="1"/>
            </p:cNvPicPr>
            <p:nvPr/>
          </p:nvPicPr>
          <p:blipFill>
            <a:blip r:embed="rId4"/>
            <a:stretch>
              <a:fillRect/>
            </a:stretch>
          </p:blipFill>
          <p:spPr>
            <a:xfrm>
              <a:off x="380999" y="4953000"/>
              <a:ext cx="1917733" cy="732225"/>
            </a:xfrm>
            <a:prstGeom prst="rect">
              <a:avLst/>
            </a:prstGeom>
            <a:ln>
              <a:solidFill>
                <a:schemeClr val="accent2">
                  <a:lumMod val="75000"/>
                </a:schemeClr>
              </a:solidFill>
            </a:ln>
          </p:spPr>
        </p:pic>
        <p:pic>
          <p:nvPicPr>
            <p:cNvPr id="5" name="Picture 4">
              <a:extLst>
                <a:ext uri="{FF2B5EF4-FFF2-40B4-BE49-F238E27FC236}">
                  <a16:creationId xmlns:a16="http://schemas.microsoft.com/office/drawing/2014/main" id="{13842BE6-71B8-4C4B-9153-D1A69FBF4562}"/>
                </a:ext>
              </a:extLst>
            </p:cNvPr>
            <p:cNvPicPr>
              <a:picLocks noChangeAspect="1"/>
            </p:cNvPicPr>
            <p:nvPr/>
          </p:nvPicPr>
          <p:blipFill>
            <a:blip r:embed="rId5"/>
            <a:stretch>
              <a:fillRect/>
            </a:stretch>
          </p:blipFill>
          <p:spPr>
            <a:xfrm>
              <a:off x="872100" y="3657601"/>
              <a:ext cx="932511" cy="881062"/>
            </a:xfrm>
            <a:prstGeom prst="rect">
              <a:avLst/>
            </a:prstGeom>
            <a:ln>
              <a:solidFill>
                <a:schemeClr val="accent2">
                  <a:lumMod val="75000"/>
                </a:schemeClr>
              </a:solidFill>
            </a:ln>
          </p:spPr>
        </p:pic>
      </p:grpSp>
      <p:sp>
        <p:nvSpPr>
          <p:cNvPr id="7" name="TextBox 6">
            <a:extLst>
              <a:ext uri="{FF2B5EF4-FFF2-40B4-BE49-F238E27FC236}">
                <a16:creationId xmlns:a16="http://schemas.microsoft.com/office/drawing/2014/main" id="{8D674F5F-58C9-44CC-B389-99899C1EAEC5}"/>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spTree>
    <p:extLst>
      <p:ext uri="{BB962C8B-B14F-4D97-AF65-F5344CB8AC3E}">
        <p14:creationId xmlns:p14="http://schemas.microsoft.com/office/powerpoint/2010/main" val="409656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08B0F-D240-404E-A43A-F7CCA36C71A9}"/>
              </a:ext>
            </a:extLst>
          </p:cNvPr>
          <p:cNvSpPr>
            <a:spLocks noGrp="1"/>
          </p:cNvSpPr>
          <p:nvPr>
            <p:ph type="title"/>
          </p:nvPr>
        </p:nvSpPr>
        <p:spPr>
          <a:xfrm>
            <a:off x="2209800" y="228600"/>
            <a:ext cx="7620000" cy="1143000"/>
          </a:xfrm>
        </p:spPr>
        <p:txBody>
          <a:bodyPr vert="horz" wrap="square" lIns="0" tIns="0" rIns="0" bIns="0" rtlCol="0" anchor="ctr">
            <a:noAutofit/>
          </a:bodyPr>
          <a:lstStyle/>
          <a:p>
            <a:pPr>
              <a:lnSpc>
                <a:spcPct val="100000"/>
              </a:lnSpc>
            </a:pPr>
            <a:r>
              <a:rPr lang="en-US" sz="3500" dirty="0">
                <a:solidFill>
                  <a:schemeClr val="accent2">
                    <a:lumMod val="20000"/>
                    <a:lumOff val="80000"/>
                  </a:schemeClr>
                </a:solidFill>
                <a:latin typeface="Modern Love Caps" panose="020B0604020202020204" pitchFamily="82" charset="0"/>
              </a:rPr>
              <a:t>Coverage D – Collision and Comprehensive  </a:t>
            </a:r>
          </a:p>
        </p:txBody>
      </p:sp>
      <p:sp>
        <p:nvSpPr>
          <p:cNvPr id="2" name="TextBox 1">
            <a:extLst>
              <a:ext uri="{FF2B5EF4-FFF2-40B4-BE49-F238E27FC236}">
                <a16:creationId xmlns:a16="http://schemas.microsoft.com/office/drawing/2014/main" id="{3EFBED71-6E16-4937-AE36-552D9115B773}"/>
              </a:ext>
            </a:extLst>
          </p:cNvPr>
          <p:cNvSpPr txBox="1"/>
          <p:nvPr/>
        </p:nvSpPr>
        <p:spPr>
          <a:xfrm>
            <a:off x="2151016" y="1183640"/>
            <a:ext cx="5849984" cy="461665"/>
          </a:xfrm>
          <a:prstGeom prst="rect">
            <a:avLst/>
          </a:prstGeom>
          <a:noFill/>
        </p:spPr>
        <p:txBody>
          <a:bodyPr wrap="square" rtlCol="0">
            <a:spAutoFit/>
          </a:bodyPr>
          <a:lstStyle/>
          <a:p>
            <a:pPr marL="91440" lvl="1">
              <a:spcBef>
                <a:spcPts val="2400"/>
              </a:spcBef>
            </a:pPr>
            <a:r>
              <a:rPr lang="en-US" sz="2400" b="1" i="1" dirty="0">
                <a:solidFill>
                  <a:schemeClr val="accent1">
                    <a:lumMod val="25000"/>
                    <a:lumOff val="75000"/>
                  </a:schemeClr>
                </a:solidFill>
              </a:rPr>
              <a:t>aka: Damage to your new BMW</a:t>
            </a:r>
            <a:endParaRPr lang="en-US" sz="2400" b="1" dirty="0">
              <a:solidFill>
                <a:schemeClr val="accent1">
                  <a:lumMod val="25000"/>
                  <a:lumOff val="75000"/>
                </a:schemeClr>
              </a:solidFill>
            </a:endParaRPr>
          </a:p>
        </p:txBody>
      </p:sp>
      <p:pic>
        <p:nvPicPr>
          <p:cNvPr id="6148" name="Picture 4" descr="2013 BMW M5 By Switzer Performance Pictures, Photos, Wallpapers ...">
            <a:extLst>
              <a:ext uri="{FF2B5EF4-FFF2-40B4-BE49-F238E27FC236}">
                <a16:creationId xmlns:a16="http://schemas.microsoft.com/office/drawing/2014/main" id="{76DC2D48-22F2-4E36-B27F-757A5DB030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354" y="1685138"/>
            <a:ext cx="2155416" cy="1216654"/>
          </a:xfrm>
          <a:prstGeom prst="rect">
            <a:avLst/>
          </a:prstGeom>
          <a:noFill/>
          <a:ln>
            <a:solidFill>
              <a:schemeClr val="accent1">
                <a:lumMod val="50000"/>
                <a:lumOff val="50000"/>
              </a:scheme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ADA62C-CAE3-467C-937C-6E50708E3E0A}"/>
              </a:ext>
            </a:extLst>
          </p:cNvPr>
          <p:cNvSpPr txBox="1"/>
          <p:nvPr/>
        </p:nvSpPr>
        <p:spPr>
          <a:xfrm>
            <a:off x="6862762" y="3246270"/>
            <a:ext cx="3276600" cy="1200329"/>
          </a:xfrm>
          <a:prstGeom prst="rect">
            <a:avLst/>
          </a:prstGeom>
          <a:noFill/>
        </p:spPr>
        <p:txBody>
          <a:bodyPr wrap="square" rtlCol="0">
            <a:spAutoFit/>
          </a:bodyPr>
          <a:lstStyle/>
          <a:p>
            <a:pPr marL="91440" lvl="1">
              <a:spcBef>
                <a:spcPts val="2400"/>
              </a:spcBef>
            </a:pPr>
            <a:r>
              <a:rPr lang="en-US" sz="1800" b="1" dirty="0">
                <a:solidFill>
                  <a:schemeClr val="accent3">
                    <a:lumMod val="40000"/>
                    <a:lumOff val="60000"/>
                  </a:schemeClr>
                </a:solidFill>
              </a:rPr>
              <a:t>Coverage D </a:t>
            </a:r>
            <a:r>
              <a:rPr lang="en-US" sz="1800" dirty="0">
                <a:solidFill>
                  <a:schemeClr val="bg1"/>
                </a:solidFill>
              </a:rPr>
              <a:t>always comes with a </a:t>
            </a:r>
            <a:r>
              <a:rPr lang="en-US" sz="1800" dirty="0">
                <a:solidFill>
                  <a:schemeClr val="accent5">
                    <a:lumMod val="60000"/>
                    <a:lumOff val="40000"/>
                  </a:schemeClr>
                </a:solidFill>
              </a:rPr>
              <a:t>deductible</a:t>
            </a:r>
            <a:r>
              <a:rPr lang="en-US" sz="1800" dirty="0">
                <a:solidFill>
                  <a:schemeClr val="bg1"/>
                </a:solidFill>
              </a:rPr>
              <a:t> — the amount you need to pay when you have a covered loss to your car.</a:t>
            </a:r>
          </a:p>
        </p:txBody>
      </p:sp>
      <p:pic>
        <p:nvPicPr>
          <p:cNvPr id="5" name="Picture 4">
            <a:extLst>
              <a:ext uri="{FF2B5EF4-FFF2-40B4-BE49-F238E27FC236}">
                <a16:creationId xmlns:a16="http://schemas.microsoft.com/office/drawing/2014/main" id="{B7FE75A0-491B-4239-8612-ACC541354508}"/>
              </a:ext>
            </a:extLst>
          </p:cNvPr>
          <p:cNvPicPr>
            <a:picLocks noChangeAspect="1"/>
          </p:cNvPicPr>
          <p:nvPr/>
        </p:nvPicPr>
        <p:blipFill>
          <a:blip r:embed="rId4"/>
          <a:stretch>
            <a:fillRect/>
          </a:stretch>
        </p:blipFill>
        <p:spPr>
          <a:xfrm>
            <a:off x="7924800" y="4791076"/>
            <a:ext cx="1152525" cy="1152525"/>
          </a:xfrm>
          <a:prstGeom prst="rect">
            <a:avLst/>
          </a:prstGeom>
        </p:spPr>
      </p:pic>
      <p:grpSp>
        <p:nvGrpSpPr>
          <p:cNvPr id="9" name="Group 8">
            <a:extLst>
              <a:ext uri="{FF2B5EF4-FFF2-40B4-BE49-F238E27FC236}">
                <a16:creationId xmlns:a16="http://schemas.microsoft.com/office/drawing/2014/main" id="{E18B7449-F3C1-4F11-9A90-B45A1E943E36}"/>
              </a:ext>
            </a:extLst>
          </p:cNvPr>
          <p:cNvGrpSpPr/>
          <p:nvPr/>
        </p:nvGrpSpPr>
        <p:grpSpPr>
          <a:xfrm>
            <a:off x="2210554" y="1905001"/>
            <a:ext cx="4419600" cy="4315599"/>
            <a:chOff x="686554" y="1905000"/>
            <a:chExt cx="4419600" cy="4315599"/>
          </a:xfrm>
        </p:grpSpPr>
        <p:pic>
          <p:nvPicPr>
            <p:cNvPr id="6150" name="Picture 6" descr="Insurance Basics: Collision and Comprehensive – Friday Harbor WA ...">
              <a:extLst>
                <a:ext uri="{FF2B5EF4-FFF2-40B4-BE49-F238E27FC236}">
                  <a16:creationId xmlns:a16="http://schemas.microsoft.com/office/drawing/2014/main" id="{FF447A8B-7C2A-41B6-B097-E0DBD9D959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621"/>
            <a:stretch/>
          </p:blipFill>
          <p:spPr bwMode="auto">
            <a:xfrm>
              <a:off x="686554" y="1905000"/>
              <a:ext cx="4419600" cy="403860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6A41594-2F41-40A5-A9A5-F728E78FFCB7}"/>
                </a:ext>
              </a:extLst>
            </p:cNvPr>
            <p:cNvSpPr txBox="1"/>
            <p:nvPr/>
          </p:nvSpPr>
          <p:spPr>
            <a:xfrm>
              <a:off x="1749148" y="5943600"/>
              <a:ext cx="2294411" cy="276999"/>
            </a:xfrm>
            <a:prstGeom prst="rect">
              <a:avLst/>
            </a:prstGeom>
            <a:noFill/>
          </p:spPr>
          <p:txBody>
            <a:bodyPr wrap="none" rtlCol="0">
              <a:spAutoFit/>
            </a:bodyPr>
            <a:lstStyle/>
            <a:p>
              <a:r>
                <a:rPr lang="en-US" sz="1200" i="1" dirty="0">
                  <a:solidFill>
                    <a:schemeClr val="bg1"/>
                  </a:solidFill>
                </a:rPr>
                <a:t>Courtesy of Safe Harbor Insurance</a:t>
              </a:r>
            </a:p>
          </p:txBody>
        </p:sp>
      </p:grpSp>
      <p:sp>
        <p:nvSpPr>
          <p:cNvPr id="8" name="TextBox 7">
            <a:extLst>
              <a:ext uri="{FF2B5EF4-FFF2-40B4-BE49-F238E27FC236}">
                <a16:creationId xmlns:a16="http://schemas.microsoft.com/office/drawing/2014/main" id="{2050448A-B5B7-4AC4-AAAD-D9E609F080F7}"/>
              </a:ext>
            </a:extLst>
          </p:cNvPr>
          <p:cNvSpPr txBox="1"/>
          <p:nvPr/>
        </p:nvSpPr>
        <p:spPr>
          <a:xfrm>
            <a:off x="1802296" y="6568323"/>
            <a:ext cx="2922105" cy="80791"/>
          </a:xfrm>
          <a:prstGeom prst="rect">
            <a:avLst/>
          </a:prstGeom>
          <a:noFill/>
        </p:spPr>
        <p:txBody>
          <a:bodyPr wrap="square" lIns="0" tIns="0" rIns="0" bIns="0" rtlCol="0">
            <a:spAutoFit/>
          </a:bodyPr>
          <a:lstStyle/>
          <a:p>
            <a:r>
              <a:rPr lang="en-US" sz="525" dirty="0">
                <a:solidFill>
                  <a:schemeClr val="bg1"/>
                </a:solidFill>
              </a:rPr>
              <a:t>© Copyright Invest 2021</a:t>
            </a:r>
          </a:p>
        </p:txBody>
      </p:sp>
    </p:spTree>
    <p:extLst>
      <p:ext uri="{BB962C8B-B14F-4D97-AF65-F5344CB8AC3E}">
        <p14:creationId xmlns:p14="http://schemas.microsoft.com/office/powerpoint/2010/main" val="1997398450"/>
      </p:ext>
    </p:extLst>
  </p:cSld>
  <p:clrMapOvr>
    <a:masterClrMapping/>
  </p:clrMapOvr>
</p:sld>
</file>

<file path=ppt/theme/theme1.xml><?xml version="1.0" encoding="utf-8"?>
<a:theme xmlns:a="http://schemas.openxmlformats.org/drawingml/2006/main" name="Office Theme">
  <a:themeElements>
    <a:clrScheme name="Custom 105">
      <a:dk1>
        <a:srgbClr val="262626"/>
      </a:dk1>
      <a:lt1>
        <a:sysClr val="window" lastClr="FFFFFF"/>
      </a:lt1>
      <a:dk2>
        <a:srgbClr val="3F3F3F"/>
      </a:dk2>
      <a:lt2>
        <a:srgbClr val="F2F2F2"/>
      </a:lt2>
      <a:accent1>
        <a:srgbClr val="091F3F"/>
      </a:accent1>
      <a:accent2>
        <a:srgbClr val="6098D1"/>
      </a:accent2>
      <a:accent3>
        <a:srgbClr val="FC4513"/>
      </a:accent3>
      <a:accent4>
        <a:srgbClr val="47D652"/>
      </a:accent4>
      <a:accent5>
        <a:srgbClr val="E3E722"/>
      </a:accent5>
      <a:accent6>
        <a:srgbClr val="3F3F3F"/>
      </a:accent6>
      <a:hlink>
        <a:srgbClr val="6098D1"/>
      </a:hlink>
      <a:folHlink>
        <a:srgbClr val="6098D1"/>
      </a:folHlink>
    </a:clrScheme>
    <a:fontScheme name="Invest">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2655</Words>
  <Application>Microsoft Office PowerPoint</Application>
  <PresentationFormat>Widescreen</PresentationFormat>
  <Paragraphs>167</Paragraphs>
  <Slides>19</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Courier New</vt:lpstr>
      <vt:lpstr>Modern Love Caps</vt:lpstr>
      <vt:lpstr>Montserrat</vt:lpstr>
      <vt:lpstr>Montserrat ExtraBold</vt:lpstr>
      <vt:lpstr>Montserrat Light</vt:lpstr>
      <vt:lpstr>Sylfaen</vt:lpstr>
      <vt:lpstr>Wingdings</vt:lpstr>
      <vt:lpstr>Wingdings 2</vt:lpstr>
      <vt:lpstr>Office Theme</vt:lpstr>
      <vt:lpstr>PERSONAL AUTO POLICY  </vt:lpstr>
      <vt:lpstr>PowerPoint Presentation</vt:lpstr>
      <vt:lpstr>Before you drive that car off the lot</vt:lpstr>
      <vt:lpstr>Coverage A – Liability coverage</vt:lpstr>
      <vt:lpstr>Key terms under Liability coverage</vt:lpstr>
      <vt:lpstr>I just bought a car – am I covered by insurance?</vt:lpstr>
      <vt:lpstr>Coverage B – MEDICAL Payments </vt:lpstr>
      <vt:lpstr>Coverage C or What Happens If I Get HIT By a *U-M?</vt:lpstr>
      <vt:lpstr>Coverage D – Collision and Comprehensive  </vt:lpstr>
      <vt:lpstr>Parts E &amp; F – Your responsibilities if you have a claim</vt:lpstr>
      <vt:lpstr>Eight important steps</vt:lpstr>
      <vt:lpstr>ACTUAL CASH VALUE (ACV)Of Your Car</vt:lpstr>
      <vt:lpstr>Compensation of Auto Accident Victims</vt:lpstr>
      <vt:lpstr>Every State Has A Financial Responsibility Law</vt:lpstr>
      <vt:lpstr>PowerPoint Presentation</vt:lpstr>
      <vt:lpstr>Who can cancel an auto policy?</vt:lpstr>
      <vt:lpstr> Okay, I learned a lot about…  So how do I get a policy?</vt:lpstr>
      <vt:lpstr>What happens next to my application?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Issues in Auto Insurance</dc:title>
  <dc:creator>Deborah Pickford</dc:creator>
  <cp:lastModifiedBy>Deborah Pickford</cp:lastModifiedBy>
  <cp:revision>15</cp:revision>
  <dcterms:created xsi:type="dcterms:W3CDTF">2020-11-09T13:45:23Z</dcterms:created>
  <dcterms:modified xsi:type="dcterms:W3CDTF">2021-03-01T17:22:00Z</dcterms:modified>
</cp:coreProperties>
</file>