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7" r:id="rId2"/>
    <p:sldId id="283" r:id="rId3"/>
    <p:sldId id="284" r:id="rId4"/>
    <p:sldId id="285" r:id="rId5"/>
    <p:sldId id="259" r:id="rId6"/>
    <p:sldId id="286" r:id="rId7"/>
    <p:sldId id="260" r:id="rId8"/>
    <p:sldId id="261" r:id="rId9"/>
    <p:sldId id="287" r:id="rId10"/>
    <p:sldId id="263" r:id="rId11"/>
    <p:sldId id="265" r:id="rId12"/>
    <p:sldId id="288" r:id="rId13"/>
    <p:sldId id="267" r:id="rId14"/>
    <p:sldId id="271" r:id="rId15"/>
    <p:sldId id="289" r:id="rId16"/>
    <p:sldId id="272" r:id="rId17"/>
    <p:sldId id="273" r:id="rId18"/>
    <p:sldId id="290" r:id="rId19"/>
    <p:sldId id="276" r:id="rId20"/>
    <p:sldId id="279" r:id="rId21"/>
    <p:sldId id="291" r:id="rId22"/>
    <p:sldId id="280" r:id="rId23"/>
    <p:sldId id="292" r:id="rId24"/>
    <p:sldId id="25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4"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1398" y="96"/>
      </p:cViewPr>
      <p:guideLst>
        <p:guide orient="horz" pos="1584"/>
        <p:guide pos="2880"/>
      </p:guideLst>
    </p:cSldViewPr>
  </p:slideViewPr>
  <p:notesTextViewPr>
    <p:cViewPr>
      <p:scale>
        <a:sx n="1" d="1"/>
        <a:sy n="1" d="1"/>
      </p:scale>
      <p:origin x="0" y="0"/>
    </p:cViewPr>
  </p:notesTextViewPr>
  <p:notesViewPr>
    <p:cSldViewPr>
      <p:cViewPr varScale="1">
        <p:scale>
          <a:sx n="70" d="100"/>
          <a:sy n="70" d="100"/>
        </p:scale>
        <p:origin x="-276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5EA49A-7A53-45FA-B04A-3D57D86593DE}" type="datetimeFigureOut">
              <a:rPr lang="en-US" smtClean="0"/>
              <a:t>3/17/2020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5C34AE-130D-40F7-BE9D-7D1B22BAC578}" type="slidenum">
              <a:rPr lang="en-US" smtClean="0"/>
              <a:t>‹#›</a:t>
            </a:fld>
            <a:endParaRPr lang="en-US"/>
          </a:p>
        </p:txBody>
      </p:sp>
    </p:spTree>
    <p:extLst>
      <p:ext uri="{BB962C8B-B14F-4D97-AF65-F5344CB8AC3E}">
        <p14:creationId xmlns:p14="http://schemas.microsoft.com/office/powerpoint/2010/main" val="3521830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9057" indent="-280406" eaLnBrk="0" hangingPunct="0">
              <a:defRPr>
                <a:solidFill>
                  <a:schemeClr val="tx1"/>
                </a:solidFill>
                <a:latin typeface="Arial" charset="0"/>
              </a:defRPr>
            </a:lvl2pPr>
            <a:lvl3pPr marL="1121626" indent="-224325" eaLnBrk="0" hangingPunct="0">
              <a:defRPr>
                <a:solidFill>
                  <a:schemeClr val="tx1"/>
                </a:solidFill>
                <a:latin typeface="Arial" charset="0"/>
              </a:defRPr>
            </a:lvl3pPr>
            <a:lvl4pPr marL="1570276" indent="-224325" eaLnBrk="0" hangingPunct="0">
              <a:defRPr>
                <a:solidFill>
                  <a:schemeClr val="tx1"/>
                </a:solidFill>
                <a:latin typeface="Arial" charset="0"/>
              </a:defRPr>
            </a:lvl4pPr>
            <a:lvl5pPr marL="2018927" indent="-224325" eaLnBrk="0" hangingPunct="0">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pPr eaLnBrk="1" hangingPunct="1">
              <a:defRPr/>
            </a:pPr>
            <a:fld id="{B6E39278-B887-4DF2-9F92-7F085F4D098C}" type="slidenum">
              <a:rPr lang="en-US" smtClean="0"/>
              <a:pPr eaLnBrk="1" hangingPunct="1">
                <a:defRPr/>
              </a:pPr>
              <a:t>1</a:t>
            </a:fld>
            <a:endParaRPr lang="en-US"/>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t>Introduction of the topic and yourself (name, where you work, job title)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a:t>
            </a:r>
            <a:r>
              <a:rPr lang="en-US" sz="1200" kern="1200" dirty="0">
                <a:solidFill>
                  <a:schemeClr val="tx1"/>
                </a:solidFill>
                <a:effectLst/>
                <a:latin typeface="+mn-lt"/>
                <a:ea typeface="+mn-ea"/>
                <a:cs typeface="+mn-cs"/>
              </a:rPr>
              <a:t>  Yes.  Public or livery excludes coverage for carrying persons or property for a fee.  This exclusion does not, however, apply to a car pool.  Since they are merely sharing the expense of the drive, this would be considered a car pool.</a:t>
            </a:r>
          </a:p>
          <a:p>
            <a:endParaRPr lang="en-US" dirty="0"/>
          </a:p>
        </p:txBody>
      </p:sp>
      <p:sp>
        <p:nvSpPr>
          <p:cNvPr id="4" name="Slide Number Placeholder 3"/>
          <p:cNvSpPr>
            <a:spLocks noGrp="1"/>
          </p:cNvSpPr>
          <p:nvPr>
            <p:ph type="sldNum" sz="quarter" idx="10"/>
          </p:nvPr>
        </p:nvSpPr>
        <p:spPr/>
        <p:txBody>
          <a:bodyPr/>
          <a:lstStyle/>
          <a:p>
            <a:fld id="{2B5C34AE-130D-40F7-BE9D-7D1B22BAC578}" type="slidenum">
              <a:rPr lang="en-US" smtClean="0"/>
              <a:t>10</a:t>
            </a:fld>
            <a:endParaRPr lang="en-US"/>
          </a:p>
        </p:txBody>
      </p:sp>
    </p:spTree>
    <p:extLst>
      <p:ext uri="{BB962C8B-B14F-4D97-AF65-F5344CB8AC3E}">
        <p14:creationId xmlns:p14="http://schemas.microsoft.com/office/powerpoint/2010/main" val="3409904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a:t>
            </a:r>
            <a:r>
              <a:rPr lang="en-US" sz="1200" kern="1200" dirty="0">
                <a:solidFill>
                  <a:schemeClr val="tx1"/>
                </a:solidFill>
                <a:effectLst/>
                <a:latin typeface="+mn-lt"/>
                <a:ea typeface="+mn-ea"/>
                <a:cs typeface="+mn-cs"/>
              </a:rPr>
              <a:t>  No.  According to the definitions, this is neither an owned nor a non-owned auto.  Therefore, it is not insured.</a:t>
            </a:r>
          </a:p>
          <a:p>
            <a:endParaRPr lang="en-US" dirty="0"/>
          </a:p>
        </p:txBody>
      </p:sp>
      <p:sp>
        <p:nvSpPr>
          <p:cNvPr id="4" name="Slide Number Placeholder 3"/>
          <p:cNvSpPr>
            <a:spLocks noGrp="1"/>
          </p:cNvSpPr>
          <p:nvPr>
            <p:ph type="sldNum" sz="quarter" idx="10"/>
          </p:nvPr>
        </p:nvSpPr>
        <p:spPr/>
        <p:txBody>
          <a:bodyPr/>
          <a:lstStyle/>
          <a:p>
            <a:fld id="{2B5C34AE-130D-40F7-BE9D-7D1B22BAC578}" type="slidenum">
              <a:rPr lang="en-US" smtClean="0"/>
              <a:t>11</a:t>
            </a:fld>
            <a:endParaRPr lang="en-US"/>
          </a:p>
        </p:txBody>
      </p:sp>
    </p:spTree>
    <p:extLst>
      <p:ext uri="{BB962C8B-B14F-4D97-AF65-F5344CB8AC3E}">
        <p14:creationId xmlns:p14="http://schemas.microsoft.com/office/powerpoint/2010/main" val="1920922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AF6B05-2746-488D-A48A-D2233A4C82AB}" type="slidenum">
              <a:rPr lang="en-US" altLang="en-US"/>
              <a:pPr/>
              <a:t>12</a:t>
            </a:fld>
            <a:endParaRPr lang="en-US" altLang="en-US"/>
          </a:p>
        </p:txBody>
      </p:sp>
      <p:sp>
        <p:nvSpPr>
          <p:cNvPr id="80898" name="Rectangle 2"/>
          <p:cNvSpPr>
            <a:spLocks noGrp="1" noRot="1" noChangeAspect="1" noChangeArrowheads="1" noTextEdit="1"/>
          </p:cNvSpPr>
          <p:nvPr>
            <p:ph type="sldImg"/>
          </p:nvPr>
        </p:nvSpPr>
        <p:spPr>
          <a:xfrm>
            <a:off x="1152525" y="692150"/>
            <a:ext cx="4554538" cy="3416300"/>
          </a:xfrm>
          <a:ln w="12700" cap="flat"/>
        </p:spPr>
      </p:sp>
      <p:sp>
        <p:nvSpPr>
          <p:cNvPr id="80899" name="Rectangle 3"/>
          <p:cNvSpPr>
            <a:spLocks noGrp="1" noChangeArrowheads="1"/>
          </p:cNvSpPr>
          <p:nvPr>
            <p:ph type="body" idx="1"/>
          </p:nvPr>
        </p:nvSpPr>
        <p:spPr>
          <a:xfrm>
            <a:off x="373063" y="4341813"/>
            <a:ext cx="6111875" cy="4352925"/>
          </a:xfrm>
          <a:noFill/>
          <a:ln/>
        </p:spPr>
        <p:txBody>
          <a:bodyPr lIns="93824" tIns="46912" rIns="93824" bIns="46912"/>
          <a:lstStyle/>
          <a:p>
            <a:r>
              <a:rPr lang="en-US" altLang="en-US" sz="1000" dirty="0"/>
              <a:t>Instructor- 10 minutes</a:t>
            </a:r>
          </a:p>
          <a:p>
            <a:r>
              <a:rPr lang="en-US" altLang="en-US" sz="1000" dirty="0"/>
              <a:t>There is no coverage for the ownership, maintenance or use of any vehicle (other than “your covered auto”) which is: (</a:t>
            </a:r>
            <a:r>
              <a:rPr lang="en-US" altLang="en-US" sz="1000" b="1" dirty="0"/>
              <a:t>1</a:t>
            </a:r>
            <a:r>
              <a:rPr lang="en-US" altLang="en-US" sz="1000" dirty="0"/>
              <a:t>) owned by “you” (e.g., an inoperable "work in progress" or an auto insured elsewhere), or (</a:t>
            </a:r>
            <a:r>
              <a:rPr lang="en-US" altLang="en-US" sz="1000" b="1" dirty="0"/>
              <a:t>2</a:t>
            </a:r>
            <a:r>
              <a:rPr lang="en-US" altLang="en-US" sz="1000" dirty="0"/>
              <a:t>) furnished or available for “your” regular use.</a:t>
            </a:r>
          </a:p>
          <a:p>
            <a:endParaRPr lang="en-US" altLang="en-US" sz="1000" dirty="0"/>
          </a:p>
          <a:p>
            <a:r>
              <a:rPr lang="en-US" altLang="en-US" sz="1000" dirty="0"/>
              <a:t> Ask Students- why is this exclusion in the policy? This exclusion is designed to exclude primarily: (</a:t>
            </a:r>
            <a:r>
              <a:rPr lang="en-US" altLang="en-US" sz="1000" b="1" dirty="0"/>
              <a:t>1</a:t>
            </a:r>
            <a:r>
              <a:rPr lang="en-US" altLang="en-US" sz="1000" dirty="0"/>
              <a:t>) undeclared owned autos, and (</a:t>
            </a:r>
            <a:r>
              <a:rPr lang="en-US" altLang="en-US" sz="1000" b="1" dirty="0"/>
              <a:t>2</a:t>
            </a:r>
            <a:r>
              <a:rPr lang="en-US" altLang="en-US" sz="1000" dirty="0"/>
              <a:t>) company cars, although the exclusion is not limited to these examples. </a:t>
            </a:r>
          </a:p>
          <a:p>
            <a:endParaRPr lang="en-US" altLang="en-US" sz="1000" dirty="0"/>
          </a:p>
          <a:p>
            <a:r>
              <a:rPr lang="en-US" altLang="en-US" sz="1000" dirty="0"/>
              <a:t>There is no coverage for the ownership, maintenance or use of any vehicle (other than “your covered auto”) which is: (</a:t>
            </a:r>
            <a:r>
              <a:rPr lang="en-US" altLang="en-US" sz="1000" b="1" dirty="0"/>
              <a:t>1</a:t>
            </a:r>
            <a:r>
              <a:rPr lang="en-US" altLang="en-US" sz="1000" dirty="0"/>
              <a:t>) owned by any “family member,” or (</a:t>
            </a:r>
            <a:r>
              <a:rPr lang="en-US" altLang="en-US" sz="1000" b="1" dirty="0"/>
              <a:t>2</a:t>
            </a:r>
            <a:r>
              <a:rPr lang="en-US" altLang="en-US" sz="1000" dirty="0"/>
              <a:t>) furnished or available for the regular use of any “family member,” except that “you” are covered while maintaining or “occupying” such vehicles.</a:t>
            </a:r>
          </a:p>
          <a:p>
            <a:endParaRPr lang="en-US" altLang="en-US" sz="1000" dirty="0"/>
          </a:p>
          <a:p>
            <a:r>
              <a:rPr lang="en-US" altLang="en-US" sz="1000" dirty="0"/>
              <a:t>This exclusion applies to thousands of family situations across the country and presents serious, but often overlooked, exposures to loss. For example, a family consists of two parents, a 19-year-old daughter, and a 17-year-old son, all residing in the same household. Assume the parents insure their autos under Policy A and the daughter insures her auto under Policy B. The son drives the daughter's auto and has an at-fault accident that results in BI to a third-party. The damages are within the Policy A limits, but far exceed the Policy B limits.</a:t>
            </a:r>
          </a:p>
          <a:p>
            <a:endParaRPr lang="en-US" altLang="en-US" sz="1000" dirty="0"/>
          </a:p>
          <a:p>
            <a:r>
              <a:rPr lang="en-US" altLang="en-US" sz="1000" dirty="0"/>
              <a:t>Because of this exclusion, the son is not covered by Policy A, his parent's policy, even though he is a resident family member. He would be covered if he borrowed a neighbor's car, but not his sister's auto. This creates a serious exposure (including an E&amp;O exposure) because it is much more likely that the daughter will have low(</a:t>
            </a:r>
            <a:r>
              <a:rPr lang="en-US" altLang="en-US" sz="1000" dirty="0" err="1"/>
              <a:t>er</a:t>
            </a:r>
            <a:r>
              <a:rPr lang="en-US" altLang="en-US" sz="1000" dirty="0"/>
              <a:t>) limits or no coverage at all.</a:t>
            </a:r>
          </a:p>
          <a:p>
            <a:endParaRPr lang="en-US" altLang="en-US" sz="1000" dirty="0"/>
          </a:p>
          <a:p>
            <a:r>
              <a:rPr lang="en-US" altLang="en-US" sz="1000" i="1" dirty="0"/>
              <a:t>Information provided by Personal Auto Policy Annotated Table- IIABA Virtual University article</a:t>
            </a:r>
            <a:endParaRPr lang="en-US" altLang="en-US" sz="1000" dirty="0"/>
          </a:p>
          <a:p>
            <a:endParaRPr lang="en-US" altLang="en-US" sz="10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a:t>
            </a:r>
            <a:r>
              <a:rPr lang="en-US" sz="1200" kern="1200" dirty="0">
                <a:solidFill>
                  <a:schemeClr val="tx1"/>
                </a:solidFill>
                <a:effectLst/>
                <a:latin typeface="+mn-lt"/>
                <a:ea typeface="+mn-ea"/>
                <a:cs typeface="+mn-cs"/>
              </a:rPr>
              <a:t>  According to Other Insurance, any coverage provided for a non-owned vehicle will be excess.  Therefore, the coverage from the friend’s policy will be primary, and your insured’s policy will be excess.</a:t>
            </a:r>
          </a:p>
          <a:p>
            <a:endParaRPr lang="en-US" dirty="0"/>
          </a:p>
        </p:txBody>
      </p:sp>
      <p:sp>
        <p:nvSpPr>
          <p:cNvPr id="4" name="Slide Number Placeholder 3"/>
          <p:cNvSpPr>
            <a:spLocks noGrp="1"/>
          </p:cNvSpPr>
          <p:nvPr>
            <p:ph type="sldNum" sz="quarter" idx="10"/>
          </p:nvPr>
        </p:nvSpPr>
        <p:spPr/>
        <p:txBody>
          <a:bodyPr/>
          <a:lstStyle/>
          <a:p>
            <a:fld id="{2B5C34AE-130D-40F7-BE9D-7D1B22BAC578}" type="slidenum">
              <a:rPr lang="en-US" smtClean="0"/>
              <a:t>13</a:t>
            </a:fld>
            <a:endParaRPr lang="en-US"/>
          </a:p>
        </p:txBody>
      </p:sp>
    </p:spTree>
    <p:extLst>
      <p:ext uri="{BB962C8B-B14F-4D97-AF65-F5344CB8AC3E}">
        <p14:creationId xmlns:p14="http://schemas.microsoft.com/office/powerpoint/2010/main" val="2497057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a:t>
            </a:r>
            <a:r>
              <a:rPr lang="en-US" sz="1200" kern="1200" dirty="0">
                <a:solidFill>
                  <a:schemeClr val="tx1"/>
                </a:solidFill>
                <a:effectLst/>
                <a:latin typeface="+mn-lt"/>
                <a:ea typeface="+mn-ea"/>
                <a:cs typeface="+mn-cs"/>
              </a:rPr>
              <a:t>  Yes. </a:t>
            </a:r>
            <a:r>
              <a:rPr lang="en-US" dirty="0"/>
              <a:t>Medical Expense coverage applies to this insured’s injuries. </a:t>
            </a:r>
            <a:r>
              <a:rPr lang="en-US" sz="1200" kern="1200" dirty="0">
                <a:solidFill>
                  <a:schemeClr val="tx1"/>
                </a:solidFill>
                <a:effectLst/>
                <a:latin typeface="+mn-lt"/>
                <a:ea typeface="+mn-ea"/>
                <a:cs typeface="+mn-cs"/>
              </a:rPr>
              <a:t>The definition of an insured includes an insured or a family member while a pedestrian.</a:t>
            </a:r>
          </a:p>
          <a:p>
            <a:endParaRPr lang="en-US" dirty="0"/>
          </a:p>
        </p:txBody>
      </p:sp>
      <p:sp>
        <p:nvSpPr>
          <p:cNvPr id="4" name="Slide Number Placeholder 3"/>
          <p:cNvSpPr>
            <a:spLocks noGrp="1"/>
          </p:cNvSpPr>
          <p:nvPr>
            <p:ph type="sldNum" sz="quarter" idx="10"/>
          </p:nvPr>
        </p:nvSpPr>
        <p:spPr/>
        <p:txBody>
          <a:bodyPr/>
          <a:lstStyle/>
          <a:p>
            <a:fld id="{2B5C34AE-130D-40F7-BE9D-7D1B22BAC578}" type="slidenum">
              <a:rPr lang="en-US" smtClean="0"/>
              <a:t>14</a:t>
            </a:fld>
            <a:endParaRPr lang="en-US"/>
          </a:p>
        </p:txBody>
      </p:sp>
    </p:spTree>
    <p:extLst>
      <p:ext uri="{BB962C8B-B14F-4D97-AF65-F5344CB8AC3E}">
        <p14:creationId xmlns:p14="http://schemas.microsoft.com/office/powerpoint/2010/main" val="1810212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D952C8-E4DB-4864-8AA4-2E6408979103}" type="slidenum">
              <a:rPr lang="en-US" altLang="en-US"/>
              <a:pPr/>
              <a:t>15</a:t>
            </a:fld>
            <a:endParaRPr lang="en-US" alt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xfrm>
            <a:off x="685800" y="4343400"/>
            <a:ext cx="5486400" cy="4651375"/>
          </a:xfrm>
        </p:spPr>
        <p:txBody>
          <a:bodyPr/>
          <a:lstStyle/>
          <a:p>
            <a:pPr>
              <a:lnSpc>
                <a:spcPct val="90000"/>
              </a:lnSpc>
            </a:pPr>
            <a:r>
              <a:rPr lang="en-US" altLang="en-US" dirty="0"/>
              <a:t>Instructor- Medical Payments coverage can be viewed as a form of "no-fault", or accident and health (A&amp;H), insurance-coverage applies without regard to legal liability so long as: (1) the insuring agreement is triggered, (2) the injured person is an "insured", and (3) no exclusion or restrictive condition applies.</a:t>
            </a:r>
          </a:p>
          <a:p>
            <a:pPr>
              <a:lnSpc>
                <a:spcPct val="90000"/>
              </a:lnSpc>
            </a:pPr>
            <a:endParaRPr lang="en-US" altLang="en-US" dirty="0"/>
          </a:p>
          <a:p>
            <a:pPr>
              <a:lnSpc>
                <a:spcPct val="90000"/>
              </a:lnSpc>
            </a:pPr>
            <a:r>
              <a:rPr lang="en-US" altLang="en-US" dirty="0"/>
              <a:t>The primary purposes of medical payments coverage are to: (1) ensure prompt attention to injuries, (2) minimize the likelihood of third-party lawsuits,</a:t>
            </a:r>
          </a:p>
          <a:p>
            <a:pPr>
              <a:lnSpc>
                <a:spcPct val="90000"/>
              </a:lnSpc>
            </a:pPr>
            <a:endParaRPr lang="en-US" altLang="en-US" dirty="0"/>
          </a:p>
          <a:p>
            <a:pPr>
              <a:lnSpc>
                <a:spcPct val="90000"/>
              </a:lnSpc>
            </a:pPr>
            <a:r>
              <a:rPr lang="en-US" altLang="en-US" dirty="0"/>
              <a:t>In most states, Medical Payments coverage is optional, although it cannot normally be purchased without liability coverage. </a:t>
            </a:r>
          </a:p>
          <a:p>
            <a:pPr>
              <a:lnSpc>
                <a:spcPct val="90000"/>
              </a:lnSpc>
            </a:pPr>
            <a:endParaRPr lang="en-US" altLang="en-US" dirty="0"/>
          </a:p>
          <a:p>
            <a:pPr>
              <a:lnSpc>
                <a:spcPct val="90000"/>
              </a:lnSpc>
            </a:pPr>
            <a:r>
              <a:rPr lang="en-US" altLang="en-US" dirty="0"/>
              <a:t>Note that, unlike Liability coverage Part A, this coverage is triggered just by an "accident," not necessarily an "</a:t>
            </a:r>
            <a:r>
              <a:rPr lang="en-US" altLang="en-US" i="1" dirty="0"/>
              <a:t>auto</a:t>
            </a:r>
            <a:r>
              <a:rPr lang="en-US" altLang="en-US" dirty="0"/>
              <a:t> accident." While the definition of "insured" implies that a motor vehicle must be involved, it does not require that the motor vehicle necessarily cause the accident.</a:t>
            </a:r>
          </a:p>
          <a:p>
            <a:pPr>
              <a:lnSpc>
                <a:spcPct val="90000"/>
              </a:lnSpc>
            </a:pPr>
            <a:endParaRPr lang="en-US" altLang="en-US" dirty="0"/>
          </a:p>
          <a:p>
            <a:pPr>
              <a:lnSpc>
                <a:spcPct val="90000"/>
              </a:lnSpc>
            </a:pPr>
            <a:r>
              <a:rPr lang="en-US" altLang="en-US" i="1" dirty="0"/>
              <a:t>Information provided by Personal Auto Policy Annotated Table- IIABA Virtual University article</a:t>
            </a:r>
            <a:endParaRPr lang="en-US" altLang="en-US" dirty="0"/>
          </a:p>
          <a:p>
            <a:pPr>
              <a:lnSpc>
                <a:spcPct val="90000"/>
              </a:lnSpc>
            </a:pPr>
            <a:r>
              <a:rPr lang="en-US" altLang="en-US" dirty="0"/>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a:t>
            </a:r>
            <a:r>
              <a:rPr lang="en-US" sz="1200" kern="1200" dirty="0">
                <a:solidFill>
                  <a:schemeClr val="tx1"/>
                </a:solidFill>
                <a:effectLst/>
                <a:latin typeface="+mn-lt"/>
                <a:ea typeface="+mn-ea"/>
                <a:cs typeface="+mn-cs"/>
              </a:rPr>
              <a:t>  Yes.  The insuring agreement provides coverage for anyone occupying the covered auto.  Occupying includes getting out of the vehicle.</a:t>
            </a:r>
          </a:p>
          <a:p>
            <a:endParaRPr lang="en-US" dirty="0"/>
          </a:p>
        </p:txBody>
      </p:sp>
      <p:sp>
        <p:nvSpPr>
          <p:cNvPr id="4" name="Slide Number Placeholder 3"/>
          <p:cNvSpPr>
            <a:spLocks noGrp="1"/>
          </p:cNvSpPr>
          <p:nvPr>
            <p:ph type="sldNum" sz="quarter" idx="10"/>
          </p:nvPr>
        </p:nvSpPr>
        <p:spPr/>
        <p:txBody>
          <a:bodyPr/>
          <a:lstStyle/>
          <a:p>
            <a:fld id="{2B5C34AE-130D-40F7-BE9D-7D1B22BAC578}" type="slidenum">
              <a:rPr lang="en-US" smtClean="0"/>
              <a:t>16</a:t>
            </a:fld>
            <a:endParaRPr lang="en-US"/>
          </a:p>
        </p:txBody>
      </p:sp>
    </p:spTree>
    <p:extLst>
      <p:ext uri="{BB962C8B-B14F-4D97-AF65-F5344CB8AC3E}">
        <p14:creationId xmlns:p14="http://schemas.microsoft.com/office/powerpoint/2010/main" val="1670137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a:t>
            </a:r>
            <a:r>
              <a:rPr lang="en-US" sz="1200" kern="1200" dirty="0">
                <a:solidFill>
                  <a:schemeClr val="tx1"/>
                </a:solidFill>
                <a:effectLst/>
                <a:latin typeface="+mn-lt"/>
                <a:ea typeface="+mn-ea"/>
                <a:cs typeface="+mn-cs"/>
              </a:rPr>
              <a:t>  This would probably be treated as a hit and run driver, which means there would be coverage under the insured’s UM Coverage.  If the insured also carries Medical Expense Coverage, he can recover his medical expenses;  however, any amount paid under Medical Expense would reduce the UM payment.  There is also a $200 exclusion in UM for damage caused by a driver who cannot be identified.</a:t>
            </a:r>
          </a:p>
          <a:p>
            <a:endParaRPr lang="en-US" dirty="0"/>
          </a:p>
        </p:txBody>
      </p:sp>
      <p:sp>
        <p:nvSpPr>
          <p:cNvPr id="4" name="Slide Number Placeholder 3"/>
          <p:cNvSpPr>
            <a:spLocks noGrp="1"/>
          </p:cNvSpPr>
          <p:nvPr>
            <p:ph type="sldNum" sz="quarter" idx="10"/>
          </p:nvPr>
        </p:nvSpPr>
        <p:spPr/>
        <p:txBody>
          <a:bodyPr/>
          <a:lstStyle/>
          <a:p>
            <a:fld id="{2B5C34AE-130D-40F7-BE9D-7D1B22BAC578}" type="slidenum">
              <a:rPr lang="en-US" smtClean="0"/>
              <a:t>17</a:t>
            </a:fld>
            <a:endParaRPr lang="en-US"/>
          </a:p>
        </p:txBody>
      </p:sp>
    </p:spTree>
    <p:extLst>
      <p:ext uri="{BB962C8B-B14F-4D97-AF65-F5344CB8AC3E}">
        <p14:creationId xmlns:p14="http://schemas.microsoft.com/office/powerpoint/2010/main" val="814280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20DC95-92C6-4033-BB53-E2DABBB1FCF9}" type="slidenum">
              <a:rPr lang="en-US" altLang="en-US"/>
              <a:pPr/>
              <a:t>18</a:t>
            </a:fld>
            <a:endParaRPr lang="en-US" alt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r>
              <a:rPr lang="en-US" altLang="en-US" dirty="0"/>
              <a:t>Instructor- All states offer BI UM/UIM coverage, but only about half of states offer a PD option. "Property damage," defined to include injury to or destruction of: (1) "your covered auto" (2) tangible property in "your covered auto"  or (3) any other tangible property, except a motor vehicle, owned by an “insured" and located in Virginia. </a:t>
            </a:r>
          </a:p>
          <a:p>
            <a:endParaRPr lang="en-US" altLang="en-US" dirty="0"/>
          </a:p>
          <a:p>
            <a:r>
              <a:rPr lang="en-US" altLang="en-US" i="1" dirty="0"/>
              <a:t>Information provided by Personal Auto Policy Annotated Table- IIABA Virtual University article</a:t>
            </a:r>
            <a:endParaRPr lang="en-US" altLang="en-US" dirty="0"/>
          </a:p>
          <a:p>
            <a:endParaRPr lang="en-US" altLang="en-US" dirty="0"/>
          </a:p>
          <a:p>
            <a:endParaRPr lang="en-US" altLang="en-US" dirty="0"/>
          </a:p>
          <a:p>
            <a:endParaRPr lang="en-US" altLang="en-US" i="1" dirty="0"/>
          </a:p>
          <a:p>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a:t>
            </a:r>
            <a:r>
              <a:rPr lang="en-US" sz="1200" kern="1200" dirty="0">
                <a:solidFill>
                  <a:schemeClr val="tx1"/>
                </a:solidFill>
                <a:effectLst/>
                <a:latin typeface="+mn-lt"/>
                <a:ea typeface="+mn-ea"/>
                <a:cs typeface="+mn-cs"/>
              </a:rPr>
              <a:t>  It could be very  easily argued that the insured settled the claim without the consent of the insurer.  If this is the case, then coverage is excluded.</a:t>
            </a:r>
          </a:p>
          <a:p>
            <a:endParaRPr lang="en-US" dirty="0"/>
          </a:p>
        </p:txBody>
      </p:sp>
      <p:sp>
        <p:nvSpPr>
          <p:cNvPr id="4" name="Slide Number Placeholder 3"/>
          <p:cNvSpPr>
            <a:spLocks noGrp="1"/>
          </p:cNvSpPr>
          <p:nvPr>
            <p:ph type="sldNum" sz="quarter" idx="10"/>
          </p:nvPr>
        </p:nvSpPr>
        <p:spPr/>
        <p:txBody>
          <a:bodyPr/>
          <a:lstStyle/>
          <a:p>
            <a:fld id="{2B5C34AE-130D-40F7-BE9D-7D1B22BAC578}" type="slidenum">
              <a:rPr lang="en-US" smtClean="0"/>
              <a:t>19</a:t>
            </a:fld>
            <a:endParaRPr lang="en-US"/>
          </a:p>
        </p:txBody>
      </p:sp>
    </p:spTree>
    <p:extLst>
      <p:ext uri="{BB962C8B-B14F-4D97-AF65-F5344CB8AC3E}">
        <p14:creationId xmlns:p14="http://schemas.microsoft.com/office/powerpoint/2010/main" val="3848919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E39BB9-71FC-4381-9EF1-629B8E6A7BE9}" type="slidenum">
              <a:rPr lang="en-US" altLang="en-US"/>
              <a:pPr/>
              <a:t>2</a:t>
            </a:fld>
            <a:endParaRPr lang="en-US" alt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altLang="en-US"/>
              <a:t>Instructor- ask students- 3 minutes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a:t>
            </a:r>
            <a:r>
              <a:rPr lang="en-US" sz="1200" kern="1200" dirty="0">
                <a:solidFill>
                  <a:schemeClr val="tx1"/>
                </a:solidFill>
                <a:effectLst/>
                <a:latin typeface="+mn-lt"/>
                <a:ea typeface="+mn-ea"/>
                <a:cs typeface="+mn-cs"/>
              </a:rPr>
              <a:t>  Yes if she remains in U.S.  The vehicle she has rented is considered a non-owned auto.  The insuring agreement provides coverage for all owned and non-owned autos.</a:t>
            </a:r>
          </a:p>
          <a:p>
            <a:endParaRPr lang="en-US" dirty="0"/>
          </a:p>
        </p:txBody>
      </p:sp>
      <p:sp>
        <p:nvSpPr>
          <p:cNvPr id="4" name="Slide Number Placeholder 3"/>
          <p:cNvSpPr>
            <a:spLocks noGrp="1"/>
          </p:cNvSpPr>
          <p:nvPr>
            <p:ph type="sldNum" sz="quarter" idx="10"/>
          </p:nvPr>
        </p:nvSpPr>
        <p:spPr/>
        <p:txBody>
          <a:bodyPr/>
          <a:lstStyle/>
          <a:p>
            <a:fld id="{2B5C34AE-130D-40F7-BE9D-7D1B22BAC578}" type="slidenum">
              <a:rPr lang="en-US" smtClean="0"/>
              <a:t>20</a:t>
            </a:fld>
            <a:endParaRPr lang="en-US"/>
          </a:p>
        </p:txBody>
      </p:sp>
    </p:spTree>
    <p:extLst>
      <p:ext uri="{BB962C8B-B14F-4D97-AF65-F5344CB8AC3E}">
        <p14:creationId xmlns:p14="http://schemas.microsoft.com/office/powerpoint/2010/main" val="1422517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88921B-FB23-4C70-BE88-AACF819D22F7}" type="slidenum">
              <a:rPr lang="en-US" altLang="en-US"/>
              <a:pPr/>
              <a:t>21</a:t>
            </a:fld>
            <a:endParaRPr lang="en-US" altLang="en-US"/>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xfrm>
            <a:off x="447675" y="4343400"/>
            <a:ext cx="5962650" cy="4276725"/>
          </a:xfrm>
        </p:spPr>
        <p:txBody>
          <a:bodyPr/>
          <a:lstStyle/>
          <a:p>
            <a:pPr>
              <a:lnSpc>
                <a:spcPct val="90000"/>
              </a:lnSpc>
            </a:pPr>
            <a:r>
              <a:rPr lang="en-US" altLang="en-US" dirty="0"/>
              <a:t>Instructor- 3 minutes-Collision requires an impact with another vehicle or object, or the overturn of the auto. Situations arise where pieces of the subject vehicle (e.g., hood, blown tire, muffler, etc.) come loose and damage the auto. The general consensus is that, if the piece becomes detached and strikes the auto, it is a collision; otherwise, the damage falls under the Other Than Collision (OTC) coverage.</a:t>
            </a:r>
          </a:p>
          <a:p>
            <a:pPr>
              <a:lnSpc>
                <a:spcPct val="90000"/>
              </a:lnSpc>
            </a:pPr>
            <a:endParaRPr lang="en-US" altLang="en-US" dirty="0"/>
          </a:p>
          <a:p>
            <a:pPr>
              <a:lnSpc>
                <a:spcPct val="90000"/>
              </a:lnSpc>
            </a:pPr>
            <a:r>
              <a:rPr lang="en-US" altLang="en-US" dirty="0"/>
              <a:t>OTC coverage is provided on an "all-risks" basis...any non-collision physical damage to an auto is considered to be an OTC loss unless otherwise excluded. The list of "perils" (fire, theft, etc.) included within the OTC coverage are not the only perils that constitute OTC coverage...OTC is not named perils coverage. The list is provided just to clarify that, even if they result from a collision, these types of losses are defined to be OTC losses.</a:t>
            </a:r>
          </a:p>
          <a:p>
            <a:pPr>
              <a:lnSpc>
                <a:spcPct val="90000"/>
              </a:lnSpc>
            </a:pPr>
            <a:endParaRPr lang="en-US" altLang="en-US" dirty="0"/>
          </a:p>
          <a:p>
            <a:pPr>
              <a:lnSpc>
                <a:spcPct val="90000"/>
              </a:lnSpc>
            </a:pPr>
            <a:r>
              <a:rPr lang="en-US" altLang="en-US" dirty="0"/>
              <a:t>The last provision clarifies that glass breakage resulting from a collision can be considered part of the collision loss. This prevents the insurer from applying two separate deductibles...one for the collision and one for the OTC glass breakage.</a:t>
            </a:r>
          </a:p>
          <a:p>
            <a:pPr>
              <a:lnSpc>
                <a:spcPct val="90000"/>
              </a:lnSpc>
            </a:pPr>
            <a:endParaRPr lang="en-US" altLang="en-US" dirty="0"/>
          </a:p>
          <a:p>
            <a:pPr>
              <a:lnSpc>
                <a:spcPct val="90000"/>
              </a:lnSpc>
            </a:pPr>
            <a:r>
              <a:rPr lang="en-US" altLang="en-US" i="1" dirty="0"/>
              <a:t>Information provided by Personal Auto Policy Annotated Table- IIABA Virtual University article</a:t>
            </a:r>
            <a:endParaRPr lang="en-US" altLang="en-US" dirty="0"/>
          </a:p>
          <a:p>
            <a:pPr>
              <a:lnSpc>
                <a:spcPct val="90000"/>
              </a:lnSpc>
            </a:pPr>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a:t>
            </a:r>
            <a:r>
              <a:rPr lang="en-US" sz="1200" kern="1200" dirty="0">
                <a:solidFill>
                  <a:schemeClr val="tx1"/>
                </a:solidFill>
                <a:effectLst/>
                <a:latin typeface="+mn-lt"/>
                <a:ea typeface="+mn-ea"/>
                <a:cs typeface="+mn-cs"/>
              </a:rPr>
              <a:t>  Coverage is excluded for sound reproducing equipment not permanently installed.  Since the GPS unit was permanently installed it would be covered.  However, coverage for any </a:t>
            </a:r>
            <a:r>
              <a:rPr lang="en-US" sz="1200" kern="1200" dirty="0" err="1">
                <a:solidFill>
                  <a:schemeClr val="tx1"/>
                </a:solidFill>
                <a:effectLst/>
                <a:latin typeface="+mn-lt"/>
                <a:ea typeface="+mn-ea"/>
                <a:cs typeface="+mn-cs"/>
              </a:rPr>
              <a:t>bluetooth</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excluded unless it is permanently installed in the opening of the dash the manufacturer would use for a radio.  </a:t>
            </a:r>
            <a:endParaRPr lang="en-US" dirty="0"/>
          </a:p>
        </p:txBody>
      </p:sp>
      <p:sp>
        <p:nvSpPr>
          <p:cNvPr id="4" name="Slide Number Placeholder 3"/>
          <p:cNvSpPr>
            <a:spLocks noGrp="1"/>
          </p:cNvSpPr>
          <p:nvPr>
            <p:ph type="sldNum" sz="quarter" idx="10"/>
          </p:nvPr>
        </p:nvSpPr>
        <p:spPr/>
        <p:txBody>
          <a:bodyPr/>
          <a:lstStyle/>
          <a:p>
            <a:fld id="{2B5C34AE-130D-40F7-BE9D-7D1B22BAC578}" type="slidenum">
              <a:rPr lang="en-US" smtClean="0"/>
              <a:t>22</a:t>
            </a:fld>
            <a:endParaRPr lang="en-US"/>
          </a:p>
        </p:txBody>
      </p:sp>
    </p:spTree>
    <p:extLst>
      <p:ext uri="{BB962C8B-B14F-4D97-AF65-F5344CB8AC3E}">
        <p14:creationId xmlns:p14="http://schemas.microsoft.com/office/powerpoint/2010/main" val="27026815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05DFAA-1770-47A0-B3F6-B2ABD7DE5CC1}" type="slidenum">
              <a:rPr lang="en-US" altLang="en-US"/>
              <a:pPr/>
              <a:t>23</a:t>
            </a:fld>
            <a:endParaRPr lang="en-US" altLang="en-US"/>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r>
              <a:rPr lang="en-US" altLang="en-US" dirty="0"/>
              <a:t>Instructor- 5 minutes- Language is 2005 PAP policy. Advise students that the wording may vary by company and it is important to look at the wording before deciding coverage.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5C34AE-130D-40F7-BE9D-7D1B22BAC578}" type="slidenum">
              <a:rPr lang="en-US" smtClean="0"/>
              <a:t>24</a:t>
            </a:fld>
            <a:endParaRPr lang="en-US"/>
          </a:p>
        </p:txBody>
      </p:sp>
    </p:spTree>
    <p:extLst>
      <p:ext uri="{BB962C8B-B14F-4D97-AF65-F5344CB8AC3E}">
        <p14:creationId xmlns:p14="http://schemas.microsoft.com/office/powerpoint/2010/main" val="3833824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863BA4-19F0-41AB-94DA-F8550C03C1B5}" type="slidenum">
              <a:rPr lang="en-US" altLang="en-US"/>
              <a:pPr/>
              <a:t>3</a:t>
            </a:fld>
            <a:endParaRPr lang="en-US" alt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n-US" altLang="en-US"/>
              <a:t>Instructor-2 minutes- match students answers to coverages in auto policy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B0B53E-1D3A-408B-AD77-60343CBE45D1}" type="slidenum">
              <a:rPr lang="en-US" altLang="en-US"/>
              <a:pPr/>
              <a:t>4</a:t>
            </a:fld>
            <a:endParaRPr lang="en-US" alt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r>
              <a:rPr lang="en-US" altLang="en-US"/>
              <a:t>Instructor- 1 minute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a:t>
            </a:r>
            <a:r>
              <a:rPr lang="en-US" sz="1200" kern="1200" dirty="0">
                <a:solidFill>
                  <a:schemeClr val="tx1"/>
                </a:solidFill>
                <a:effectLst/>
                <a:latin typeface="+mn-lt"/>
                <a:ea typeface="+mn-ea"/>
                <a:cs typeface="+mn-cs"/>
              </a:rPr>
              <a:t>  Yes.  The insuring agreement states that we will pay all sums for which the insured is legally liable.  The insured is defined as any family member regardless of age.  There could be some question here as to whether the boy had a reasonable belief he was entitled to drive the car.  This exclusion would probably not come into play in this incident.</a:t>
            </a:r>
          </a:p>
          <a:p>
            <a:endParaRPr lang="en-US" dirty="0"/>
          </a:p>
        </p:txBody>
      </p:sp>
      <p:sp>
        <p:nvSpPr>
          <p:cNvPr id="4" name="Slide Number Placeholder 3"/>
          <p:cNvSpPr>
            <a:spLocks noGrp="1"/>
          </p:cNvSpPr>
          <p:nvPr>
            <p:ph type="sldNum" sz="quarter" idx="10"/>
          </p:nvPr>
        </p:nvSpPr>
        <p:spPr/>
        <p:txBody>
          <a:bodyPr/>
          <a:lstStyle/>
          <a:p>
            <a:fld id="{2B5C34AE-130D-40F7-BE9D-7D1B22BAC578}" type="slidenum">
              <a:rPr lang="en-US" smtClean="0"/>
              <a:t>5</a:t>
            </a:fld>
            <a:endParaRPr lang="en-US"/>
          </a:p>
        </p:txBody>
      </p:sp>
    </p:spTree>
    <p:extLst>
      <p:ext uri="{BB962C8B-B14F-4D97-AF65-F5344CB8AC3E}">
        <p14:creationId xmlns:p14="http://schemas.microsoft.com/office/powerpoint/2010/main" val="3770039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DF30B9-2CFF-4391-9F46-591303C73E63}" type="slidenum">
              <a:rPr lang="en-US" altLang="en-US"/>
              <a:pPr/>
              <a:t>6</a:t>
            </a:fld>
            <a:endParaRPr lang="en-US" alt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r>
              <a:rPr lang="en-US" altLang="en-US" dirty="0"/>
              <a:t>Instructor- 3 minutes- go over  Insuring agreement- liability coverage- B.I. and P.D. also give court example of prejudgment and post judgment interest …show what is included in limit and what is not.  </a:t>
            </a:r>
          </a:p>
          <a:p>
            <a:endParaRPr lang="en-US" altLang="en-US" dirty="0"/>
          </a:p>
          <a:p>
            <a:r>
              <a:rPr lang="en-US" altLang="en-US" i="1" dirty="0"/>
              <a:t>We will pay damages for "bodily injury" or "property damage" for which any "insured" becomes legally responsible because of an auto accident. We will settle or defend, as we consider appropriate, any claim or suit asking for damages which are payable under the terms of this policy, even if any of the allegations of the claim or suit are groundless, false or fraudulent. In addition to our limit of liability, we will pay all defense costs we incur. We have no duty to defend any suit or settle any claim for "bodily injury" or "property damage" not covered under this policy.</a:t>
            </a:r>
          </a:p>
          <a:p>
            <a:endParaRPr lang="en-US" altLang="en-US" i="1" dirty="0"/>
          </a:p>
          <a:p>
            <a:r>
              <a:rPr lang="en-US" altLang="en-US" i="1" dirty="0"/>
              <a:t>Information provided by Personal Auto Policy Annotated Table- IIABA Virtual University article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a:t>
            </a:r>
            <a:r>
              <a:rPr lang="en-US" sz="1200" kern="1200" dirty="0">
                <a:solidFill>
                  <a:schemeClr val="tx1"/>
                </a:solidFill>
                <a:effectLst/>
                <a:latin typeface="+mn-lt"/>
                <a:ea typeface="+mn-ea"/>
                <a:cs typeface="+mn-cs"/>
              </a:rPr>
              <a:t>  the insuring agreement states that the company will pay damages for which the insured becomes liable.  According to definition of an insured #3, any organization which is legally responsible is an insured.  Therefore, coverage would be afforded.</a:t>
            </a:r>
          </a:p>
          <a:p>
            <a:endParaRPr lang="en-US" dirty="0"/>
          </a:p>
        </p:txBody>
      </p:sp>
      <p:sp>
        <p:nvSpPr>
          <p:cNvPr id="4" name="Slide Number Placeholder 3"/>
          <p:cNvSpPr>
            <a:spLocks noGrp="1"/>
          </p:cNvSpPr>
          <p:nvPr>
            <p:ph type="sldNum" sz="quarter" idx="10"/>
          </p:nvPr>
        </p:nvSpPr>
        <p:spPr/>
        <p:txBody>
          <a:bodyPr/>
          <a:lstStyle/>
          <a:p>
            <a:fld id="{2B5C34AE-130D-40F7-BE9D-7D1B22BAC578}" type="slidenum">
              <a:rPr lang="en-US" smtClean="0"/>
              <a:t>7</a:t>
            </a:fld>
            <a:endParaRPr lang="en-US"/>
          </a:p>
        </p:txBody>
      </p:sp>
    </p:spTree>
    <p:extLst>
      <p:ext uri="{BB962C8B-B14F-4D97-AF65-F5344CB8AC3E}">
        <p14:creationId xmlns:p14="http://schemas.microsoft.com/office/powerpoint/2010/main" val="3877847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Answer:</a:t>
            </a:r>
            <a:r>
              <a:rPr lang="en-US" sz="1200" kern="1200" dirty="0">
                <a:solidFill>
                  <a:schemeClr val="tx1"/>
                </a:solidFill>
                <a:effectLst/>
                <a:latin typeface="+mn-lt"/>
                <a:ea typeface="+mn-ea"/>
                <a:cs typeface="+mn-cs"/>
              </a:rPr>
              <a:t>  No.  Exclusion excludes coverage for any property being transported.</a:t>
            </a:r>
          </a:p>
          <a:p>
            <a:endParaRPr lang="en-US" dirty="0"/>
          </a:p>
        </p:txBody>
      </p:sp>
      <p:sp>
        <p:nvSpPr>
          <p:cNvPr id="4" name="Slide Number Placeholder 3"/>
          <p:cNvSpPr>
            <a:spLocks noGrp="1"/>
          </p:cNvSpPr>
          <p:nvPr>
            <p:ph type="sldNum" sz="quarter" idx="10"/>
          </p:nvPr>
        </p:nvSpPr>
        <p:spPr/>
        <p:txBody>
          <a:bodyPr/>
          <a:lstStyle/>
          <a:p>
            <a:fld id="{2B5C34AE-130D-40F7-BE9D-7D1B22BAC578}" type="slidenum">
              <a:rPr lang="en-US" smtClean="0"/>
              <a:t>8</a:t>
            </a:fld>
            <a:endParaRPr lang="en-US"/>
          </a:p>
        </p:txBody>
      </p:sp>
    </p:spTree>
    <p:extLst>
      <p:ext uri="{BB962C8B-B14F-4D97-AF65-F5344CB8AC3E}">
        <p14:creationId xmlns:p14="http://schemas.microsoft.com/office/powerpoint/2010/main" val="3071133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B91C58-BE5B-4AF0-B258-4E08936B4CDD}" type="slidenum">
              <a:rPr lang="en-US" altLang="en-US"/>
              <a:pPr/>
              <a:t>9</a:t>
            </a:fld>
            <a:endParaRPr lang="en-US" alt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r>
              <a:rPr lang="en-US" altLang="en-US" sz="1000" dirty="0"/>
              <a:t>Instructor-  10 minutes</a:t>
            </a:r>
          </a:p>
          <a:p>
            <a:r>
              <a:rPr lang="en-US" altLang="en-US" sz="1000" b="1" dirty="0"/>
              <a:t>Intentional-</a:t>
            </a:r>
            <a:r>
              <a:rPr lang="en-US" altLang="en-US" sz="1000" dirty="0"/>
              <a:t>There is no coverage for any "insured" who intentionally causes BI or PD. It appears, though, that a majority of courts (as implied by the policy language) appear to apply the exclusion only if there is intent to cause the actual BI or PD. For example, an insured repeatedly struck her employer's auto, causing it to jump out of gear, roll down a hill, and strike another car. The damage to her employer's auto was not covered, but the resulting unintentional damage to the other car was covered. </a:t>
            </a:r>
          </a:p>
          <a:p>
            <a:r>
              <a:rPr lang="en-US" altLang="en-US" sz="1000" b="1" dirty="0"/>
              <a:t>Owned Property- </a:t>
            </a:r>
            <a:r>
              <a:rPr lang="en-US" altLang="en-US" sz="1000" dirty="0"/>
              <a:t>There is no coverage for PD (direct or indirect loss) to property: (</a:t>
            </a:r>
            <a:r>
              <a:rPr lang="en-US" altLang="en-US" sz="1000" b="1" dirty="0"/>
              <a:t>1</a:t>
            </a:r>
            <a:r>
              <a:rPr lang="en-US" altLang="en-US" sz="1000" dirty="0"/>
              <a:t>) owned, or (</a:t>
            </a:r>
            <a:r>
              <a:rPr lang="en-US" altLang="en-US" sz="1000" b="1" dirty="0"/>
              <a:t>2</a:t>
            </a:r>
            <a:r>
              <a:rPr lang="en-US" altLang="en-US" sz="1000" dirty="0"/>
              <a:t>) being transported by that “insured.” A key word in this exclusion is “that.”  Excluded, for example, would be damage caused by an insured that negligently crashes into his own home since this is usually covered by a homeowners policy. However, assume the named insured loans his auto to a friend who negligently crashes into the named insured’s home—the policy, under the principle of severability of insurance, would cover the damage due to the insured neighbor’s negligence because the home is not owned by </a:t>
            </a:r>
            <a:r>
              <a:rPr lang="en-US" altLang="en-US" sz="1000" i="1" dirty="0"/>
              <a:t>that</a:t>
            </a:r>
            <a:r>
              <a:rPr lang="en-US" altLang="en-US" sz="1000" dirty="0"/>
              <a:t> (the neighbor) insured...but the policy would not cover damage if the neighbor crashed into his own home. </a:t>
            </a:r>
          </a:p>
          <a:p>
            <a:r>
              <a:rPr lang="en-US" altLang="en-US" sz="1000" b="1" dirty="0"/>
              <a:t>Bodily injury to employee</a:t>
            </a:r>
            <a:r>
              <a:rPr lang="en-US" altLang="en-US" sz="1000" dirty="0"/>
              <a:t>-There is no coverage for BI to an employee of </a:t>
            </a:r>
            <a:r>
              <a:rPr lang="en-US" altLang="en-US" sz="1000" i="1" dirty="0"/>
              <a:t>that</a:t>
            </a:r>
            <a:r>
              <a:rPr lang="en-US" altLang="en-US" sz="1000" dirty="0"/>
              <a:t> “insured” that occurs during the course of employment, except that BI to domestic employees is covered unless workers compensation benefits are required (presumably by law) or available (presumably actually provided). </a:t>
            </a:r>
          </a:p>
          <a:p>
            <a:r>
              <a:rPr lang="en-US" altLang="en-US" sz="1000" b="1" dirty="0"/>
              <a:t>Public or livery-</a:t>
            </a:r>
            <a:r>
              <a:rPr lang="en-US" altLang="en-US" sz="1000" dirty="0"/>
              <a:t> exclusion is designed to preclude coverage for vehicles available for hire to the general public for the transportation of people or cargo (e.g., taxis, sight-seeing vans, package delivery services, etc.)</a:t>
            </a:r>
          </a:p>
          <a:p>
            <a:endParaRPr lang="en-US" altLang="en-US" sz="1000" dirty="0"/>
          </a:p>
          <a:p>
            <a:r>
              <a:rPr lang="en-US" altLang="en-US" sz="1000" i="1" dirty="0"/>
              <a:t>Information provided by Personal Auto Policy Annotated Table- IIABA Virtual University article</a:t>
            </a:r>
            <a:endParaRPr lang="en-US" altLang="en-US" sz="1000" dirty="0"/>
          </a:p>
          <a:p>
            <a:endParaRPr lang="en-US" altLang="en-US" sz="1000" dirty="0"/>
          </a:p>
          <a:p>
            <a:endParaRPr lang="en-US" altLang="en-US" sz="1000" dirty="0"/>
          </a:p>
          <a:p>
            <a:endParaRPr lang="en-US" altLang="en-US" sz="10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8B79FE5-7B22-4B37-A3E6-1C70754ABF0B}" type="datetimeFigureOut">
              <a:rPr lang="en-US" smtClean="0">
                <a:solidFill>
                  <a:prstClr val="black">
                    <a:tint val="75000"/>
                  </a:prstClr>
                </a:solidFill>
              </a:rPr>
              <a:pPr/>
              <a:t>3/17/2020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867ECA-323D-499F-B07D-C371BF141E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82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B79FE5-7B22-4B37-A3E6-1C70754ABF0B}" type="datetimeFigureOut">
              <a:rPr lang="en-US" smtClean="0">
                <a:solidFill>
                  <a:prstClr val="black">
                    <a:tint val="75000"/>
                  </a:prstClr>
                </a:solidFill>
              </a:rPr>
              <a:pPr/>
              <a:t>3/17/2020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867ECA-323D-499F-B07D-C371BF141E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3799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B79FE5-7B22-4B37-A3E6-1C70754ABF0B}" type="datetimeFigureOut">
              <a:rPr lang="en-US" smtClean="0">
                <a:solidFill>
                  <a:prstClr val="black">
                    <a:tint val="75000"/>
                  </a:prstClr>
                </a:solidFill>
              </a:rPr>
              <a:pPr/>
              <a:t>3/17/2020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867ECA-323D-499F-B07D-C371BF141E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868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a:t>Click to edit Master title style</a:t>
            </a:r>
          </a:p>
        </p:txBody>
      </p:sp>
      <p:sp>
        <p:nvSpPr>
          <p:cNvPr id="3" name="Table Placeholder 2"/>
          <p:cNvSpPr>
            <a:spLocks noGrp="1"/>
          </p:cNvSpPr>
          <p:nvPr>
            <p:ph type="tbl" idx="1"/>
          </p:nvPr>
        </p:nvSpPr>
        <p:spPr>
          <a:xfrm>
            <a:off x="685800" y="1641475"/>
            <a:ext cx="7772400" cy="4454525"/>
          </a:xfrm>
        </p:spPr>
        <p:txBody>
          <a:bodyPr>
            <a:normAutofit/>
          </a:bodyPr>
          <a:lstStyle/>
          <a:p>
            <a:pPr lvl="0"/>
            <a:endParaRPr lang="en-US" noProof="0"/>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384C83C6-402D-45EF-B4A4-8340544A569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70229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B79FE5-7B22-4B37-A3E6-1C70754ABF0B}" type="datetimeFigureOut">
              <a:rPr lang="en-US" smtClean="0">
                <a:solidFill>
                  <a:prstClr val="black">
                    <a:tint val="75000"/>
                  </a:prstClr>
                </a:solidFill>
              </a:rPr>
              <a:pPr/>
              <a:t>3/17/2020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867ECA-323D-499F-B07D-C371BF141E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7042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B79FE5-7B22-4B37-A3E6-1C70754ABF0B}" type="datetimeFigureOut">
              <a:rPr lang="en-US" smtClean="0">
                <a:solidFill>
                  <a:prstClr val="black">
                    <a:tint val="75000"/>
                  </a:prstClr>
                </a:solidFill>
              </a:rPr>
              <a:pPr/>
              <a:t>3/17/2020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867ECA-323D-499F-B07D-C371BF141E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0926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B79FE5-7B22-4B37-A3E6-1C70754ABF0B}" type="datetimeFigureOut">
              <a:rPr lang="en-US" smtClean="0">
                <a:solidFill>
                  <a:prstClr val="black">
                    <a:tint val="75000"/>
                  </a:prstClr>
                </a:solidFill>
              </a:rPr>
              <a:pPr/>
              <a:t>3/17/2020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E867ECA-323D-499F-B07D-C371BF141E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202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B79FE5-7B22-4B37-A3E6-1C70754ABF0B}" type="datetimeFigureOut">
              <a:rPr lang="en-US" smtClean="0">
                <a:solidFill>
                  <a:prstClr val="black">
                    <a:tint val="75000"/>
                  </a:prstClr>
                </a:solidFill>
              </a:rPr>
              <a:pPr/>
              <a:t>3/17/2020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E867ECA-323D-499F-B07D-C371BF141E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54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B79FE5-7B22-4B37-A3E6-1C70754ABF0B}" type="datetimeFigureOut">
              <a:rPr lang="en-US" smtClean="0">
                <a:solidFill>
                  <a:prstClr val="black">
                    <a:tint val="75000"/>
                  </a:prstClr>
                </a:solidFill>
              </a:rPr>
              <a:pPr/>
              <a:t>3/17/2020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E867ECA-323D-499F-B07D-C371BF141E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4219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79FE5-7B22-4B37-A3E6-1C70754ABF0B}" type="datetimeFigureOut">
              <a:rPr lang="en-US" smtClean="0">
                <a:solidFill>
                  <a:prstClr val="black">
                    <a:tint val="75000"/>
                  </a:prstClr>
                </a:solidFill>
              </a:rPr>
              <a:pPr/>
              <a:t>3/17/2020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E867ECA-323D-499F-B07D-C371BF141E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7334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B79FE5-7B22-4B37-A3E6-1C70754ABF0B}" type="datetimeFigureOut">
              <a:rPr lang="en-US" smtClean="0">
                <a:solidFill>
                  <a:prstClr val="black">
                    <a:tint val="75000"/>
                  </a:prstClr>
                </a:solidFill>
              </a:rPr>
              <a:pPr/>
              <a:t>3/17/2020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E867ECA-323D-499F-B07D-C371BF141E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1589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B79FE5-7B22-4B37-A3E6-1C70754ABF0B}" type="datetimeFigureOut">
              <a:rPr lang="en-US" smtClean="0">
                <a:solidFill>
                  <a:prstClr val="black">
                    <a:tint val="75000"/>
                  </a:prstClr>
                </a:solidFill>
              </a:rPr>
              <a:pPr/>
              <a:t>3/17/2020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E867ECA-323D-499F-B07D-C371BF141E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5196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79FE5-7B22-4B37-A3E6-1C70754ABF0B}" type="datetimeFigureOut">
              <a:rPr lang="en-US" smtClean="0">
                <a:solidFill>
                  <a:prstClr val="black">
                    <a:tint val="75000"/>
                  </a:prstClr>
                </a:solidFill>
              </a:rPr>
              <a:pPr/>
              <a:t>3/17/2020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867ECA-323D-499F-B07D-C371BF141E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56997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14400" y="2514600"/>
            <a:ext cx="7116762" cy="631825"/>
          </a:xfrm>
        </p:spPr>
        <p:txBody>
          <a:bodyPr>
            <a:normAutofit/>
          </a:bodyPr>
          <a:lstStyle/>
          <a:p>
            <a:pPr algn="ctr" eaLnBrk="1" fontAlgn="auto" hangingPunct="1">
              <a:spcAft>
                <a:spcPts val="0"/>
              </a:spcAft>
              <a:defRPr/>
            </a:pPr>
            <a:r>
              <a:rPr lang="en-US" sz="2800" b="1" dirty="0">
                <a:solidFill>
                  <a:schemeClr val="accent2"/>
                </a:solidFill>
              </a:rPr>
              <a:t>Personal Auto Policy – Costs</a:t>
            </a:r>
          </a:p>
        </p:txBody>
      </p:sp>
      <p:sp>
        <p:nvSpPr>
          <p:cNvPr id="2051" name="Rectangle 3"/>
          <p:cNvSpPr>
            <a:spLocks noGrp="1" noChangeArrowheads="1"/>
          </p:cNvSpPr>
          <p:nvPr>
            <p:ph type="subTitle" idx="1"/>
          </p:nvPr>
        </p:nvSpPr>
        <p:spPr>
          <a:xfrm>
            <a:off x="1371600" y="1676400"/>
            <a:ext cx="6400800" cy="838200"/>
          </a:xfrm>
        </p:spPr>
        <p:txBody>
          <a:bodyPr>
            <a:normAutofit/>
          </a:bodyPr>
          <a:lstStyle/>
          <a:p>
            <a:pPr eaLnBrk="1" fontAlgn="auto" hangingPunct="1">
              <a:spcAft>
                <a:spcPts val="0"/>
              </a:spcAft>
              <a:defRPr/>
            </a:pPr>
            <a:r>
              <a:rPr lang="en-US" sz="4400" b="1" i="1" dirty="0">
                <a:solidFill>
                  <a:srgbClr val="008080"/>
                </a:solidFill>
              </a:rPr>
              <a:t>Is It Covered or Not?</a:t>
            </a:r>
          </a:p>
        </p:txBody>
      </p:sp>
      <p:pic>
        <p:nvPicPr>
          <p:cNvPr id="5" name="Picture 4">
            <a:extLst>
              <a:ext uri="{FF2B5EF4-FFF2-40B4-BE49-F238E27FC236}">
                <a16:creationId xmlns:a16="http://schemas.microsoft.com/office/drawing/2014/main" id="{C8C1140A-EBDA-44C4-9EE4-21CDE18BBB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5181600"/>
            <a:ext cx="4495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close up of a sign&#10;&#10;Description automatically generated">
            <a:extLst>
              <a:ext uri="{FF2B5EF4-FFF2-40B4-BE49-F238E27FC236}">
                <a16:creationId xmlns:a16="http://schemas.microsoft.com/office/drawing/2014/main" id="{E9A9BD74-29BA-41D3-8591-AEB5B93059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6126163"/>
            <a:ext cx="173196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Image result for traffic on highway">
            <a:extLst>
              <a:ext uri="{FF2B5EF4-FFF2-40B4-BE49-F238E27FC236}">
                <a16:creationId xmlns:a16="http://schemas.microsoft.com/office/drawing/2014/main" id="{16E379E8-AB8A-4BE2-97D6-DB5BA190E9B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3201" y="3429000"/>
            <a:ext cx="3505200" cy="1970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992927"/>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Is It Covered?</a:t>
            </a:r>
            <a:endParaRPr lang="en-US" dirty="0"/>
          </a:p>
        </p:txBody>
      </p:sp>
      <p:pic>
        <p:nvPicPr>
          <p:cNvPr id="4" name="Picture 4">
            <a:extLst>
              <a:ext uri="{FF2B5EF4-FFF2-40B4-BE49-F238E27FC236}">
                <a16:creationId xmlns:a16="http://schemas.microsoft.com/office/drawing/2014/main" id="{6C8E9406-0510-4E53-AB22-EF31096A70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5181600"/>
            <a:ext cx="4495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 close up of a sign&#10;&#10;Description automatically generated">
            <a:extLst>
              <a:ext uri="{FF2B5EF4-FFF2-40B4-BE49-F238E27FC236}">
                <a16:creationId xmlns:a16="http://schemas.microsoft.com/office/drawing/2014/main" id="{5143D4B5-D7A8-49C2-BBB1-28D3DED1A71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6126163"/>
            <a:ext cx="173196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a:extLst>
              <a:ext uri="{FF2B5EF4-FFF2-40B4-BE49-F238E27FC236}">
                <a16:creationId xmlns:a16="http://schemas.microsoft.com/office/drawing/2014/main" id="{73E431E3-DFA3-4C85-9BA1-4B27E34983B0}"/>
              </a:ext>
            </a:extLst>
          </p:cNvPr>
          <p:cNvSpPr>
            <a:spLocks noGrp="1"/>
          </p:cNvSpPr>
          <p:nvPr>
            <p:ph idx="1"/>
          </p:nvPr>
        </p:nvSpPr>
        <p:spPr>
          <a:xfrm>
            <a:off x="723900" y="1511592"/>
            <a:ext cx="7581900" cy="4813007"/>
          </a:xfrm>
        </p:spPr>
        <p:txBody>
          <a:bodyPr>
            <a:normAutofit/>
          </a:bodyPr>
          <a:lstStyle/>
          <a:p>
            <a:pPr lvl="0" hangingPunct="0">
              <a:spcBef>
                <a:spcPts val="2400"/>
              </a:spcBef>
            </a:pPr>
            <a:r>
              <a:rPr lang="en-US" sz="2800" dirty="0"/>
              <a:t>Tamika works in the same building with four other people from her neighborhood.  They decide to start riding to work together.</a:t>
            </a:r>
          </a:p>
          <a:p>
            <a:pPr lvl="0" hangingPunct="0">
              <a:spcBef>
                <a:spcPts val="2400"/>
              </a:spcBef>
            </a:pPr>
            <a:r>
              <a:rPr lang="en-US" sz="2800" dirty="0"/>
              <a:t>Since Tamika has the largest vehicle, she agrees to drive all the time.  In exchange, the other four people pay her $10 per week.</a:t>
            </a:r>
            <a:br>
              <a:rPr lang="en-US" sz="2800" dirty="0"/>
            </a:br>
            <a:br>
              <a:rPr lang="en-US" sz="1200" dirty="0"/>
            </a:br>
            <a:r>
              <a:rPr lang="en-US" sz="2800" i="1" dirty="0">
                <a:solidFill>
                  <a:srgbClr val="0070C0"/>
                </a:solidFill>
              </a:rPr>
              <a:t>If Tamika has an accident that causes bodily injury to the passengers in another vehicle, is coverage provided by her auto liability?</a:t>
            </a:r>
          </a:p>
        </p:txBody>
      </p:sp>
    </p:spTree>
    <p:extLst>
      <p:ext uri="{BB962C8B-B14F-4D97-AF65-F5344CB8AC3E}">
        <p14:creationId xmlns:p14="http://schemas.microsoft.com/office/powerpoint/2010/main" val="3432233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Is It Covered?</a:t>
            </a:r>
            <a:endParaRPr lang="en-US" dirty="0"/>
          </a:p>
        </p:txBody>
      </p:sp>
      <p:sp>
        <p:nvSpPr>
          <p:cNvPr id="3" name="Content Placeholder 2"/>
          <p:cNvSpPr>
            <a:spLocks noGrp="1"/>
          </p:cNvSpPr>
          <p:nvPr>
            <p:ph idx="1"/>
          </p:nvPr>
        </p:nvSpPr>
        <p:spPr>
          <a:xfrm>
            <a:off x="342900" y="1722437"/>
            <a:ext cx="8458200" cy="4525963"/>
          </a:xfrm>
        </p:spPr>
        <p:txBody>
          <a:bodyPr>
            <a:normAutofit/>
          </a:bodyPr>
          <a:lstStyle/>
          <a:p>
            <a:pPr lvl="0" hangingPunct="0"/>
            <a:r>
              <a:rPr lang="en-US" sz="3000" dirty="0"/>
              <a:t>Alex decides he would save a little money by insuring only one of his two cars.  He heard that he had coverage for driving any car, so Alex figured he didn’t need to insure the second vehicle.</a:t>
            </a:r>
            <a:br>
              <a:rPr lang="en-US" sz="3000" dirty="0"/>
            </a:br>
            <a:br>
              <a:rPr lang="en-US" sz="1000" dirty="0"/>
            </a:br>
            <a:r>
              <a:rPr lang="en-US" sz="3000" i="1" dirty="0">
                <a:solidFill>
                  <a:srgbClr val="0070C0"/>
                </a:solidFill>
              </a:rPr>
              <a:t>If a loss occurs while he is operating the second vehicle, will coverage apply?</a:t>
            </a:r>
          </a:p>
        </p:txBody>
      </p:sp>
      <p:pic>
        <p:nvPicPr>
          <p:cNvPr id="4" name="Picture 4">
            <a:extLst>
              <a:ext uri="{FF2B5EF4-FFF2-40B4-BE49-F238E27FC236}">
                <a16:creationId xmlns:a16="http://schemas.microsoft.com/office/drawing/2014/main" id="{21E0C62D-71B4-4E99-9102-C8D62C76D2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5181600"/>
            <a:ext cx="4495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 close up of a sign&#10;&#10;Description automatically generated">
            <a:extLst>
              <a:ext uri="{FF2B5EF4-FFF2-40B4-BE49-F238E27FC236}">
                <a16:creationId xmlns:a16="http://schemas.microsoft.com/office/drawing/2014/main" id="{DFB6B606-BB81-4244-9ACE-FA5AE58F63F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6126163"/>
            <a:ext cx="173196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6264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396875"/>
            <a:ext cx="8229600" cy="1143000"/>
          </a:xfrm>
          <a:noFill/>
          <a:ln/>
        </p:spPr>
        <p:txBody>
          <a:bodyPr lIns="92075" tIns="46038" rIns="92075" bIns="46038"/>
          <a:lstStyle/>
          <a:p>
            <a:pPr eaLnBrk="0" hangingPunct="0"/>
            <a:r>
              <a:rPr lang="en-US" altLang="en-US" sz="3200" b="1" dirty="0">
                <a:solidFill>
                  <a:srgbClr val="0070C0"/>
                </a:solidFill>
              </a:rPr>
              <a:t>Liability Coverage Exclusions</a:t>
            </a:r>
          </a:p>
        </p:txBody>
      </p:sp>
      <p:sp>
        <p:nvSpPr>
          <p:cNvPr id="79875" name="Rectangle 3"/>
          <p:cNvSpPr>
            <a:spLocks noGrp="1" noChangeArrowheads="1"/>
          </p:cNvSpPr>
          <p:nvPr>
            <p:ph type="body" sz="half" idx="1"/>
          </p:nvPr>
        </p:nvSpPr>
        <p:spPr>
          <a:xfrm>
            <a:off x="914400" y="1722437"/>
            <a:ext cx="7620000" cy="4525963"/>
          </a:xfrm>
          <a:noFill/>
          <a:ln/>
        </p:spPr>
        <p:txBody>
          <a:bodyPr lIns="92075" tIns="46038" rIns="92075" bIns="46038">
            <a:normAutofit/>
          </a:bodyPr>
          <a:lstStyle/>
          <a:p>
            <a:pPr eaLnBrk="0" hangingPunct="0"/>
            <a:r>
              <a:rPr lang="en-US" altLang="en-US" sz="3000" dirty="0"/>
              <a:t>Excludes liability for an owned vehicle not insured or a non-owned vehicle furnished for your regular use </a:t>
            </a:r>
            <a:r>
              <a:rPr lang="en-US" altLang="en-US" sz="3000" i="1" dirty="0">
                <a:solidFill>
                  <a:srgbClr val="0070C0"/>
                </a:solidFill>
              </a:rPr>
              <a:t>(company car) </a:t>
            </a:r>
          </a:p>
          <a:p>
            <a:pPr eaLnBrk="0" hangingPunct="0"/>
            <a:endParaRPr lang="en-US" altLang="en-US" sz="3000" dirty="0"/>
          </a:p>
        </p:txBody>
      </p:sp>
      <p:pic>
        <p:nvPicPr>
          <p:cNvPr id="5" name="Picture 4">
            <a:extLst>
              <a:ext uri="{FF2B5EF4-FFF2-40B4-BE49-F238E27FC236}">
                <a16:creationId xmlns:a16="http://schemas.microsoft.com/office/drawing/2014/main" id="{F56867B7-4A4D-4E40-9A88-FC2B936A81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5181600"/>
            <a:ext cx="4495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close up of a sign&#10;&#10;Description automatically generated">
            <a:extLst>
              <a:ext uri="{FF2B5EF4-FFF2-40B4-BE49-F238E27FC236}">
                <a16:creationId xmlns:a16="http://schemas.microsoft.com/office/drawing/2014/main" id="{8B255779-711B-48E3-8AD0-37FB7DF8EBB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6126163"/>
            <a:ext cx="173196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4" name="Picture 2" descr="Image result for black man in suit driving car">
            <a:extLst>
              <a:ext uri="{FF2B5EF4-FFF2-40B4-BE49-F238E27FC236}">
                <a16:creationId xmlns:a16="http://schemas.microsoft.com/office/drawing/2014/main" id="{C87EF4E6-59C4-4B80-B79F-FEA3FC8555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5500" y="3657600"/>
            <a:ext cx="2413000" cy="180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32062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Is It Covered?</a:t>
            </a:r>
            <a:endParaRPr lang="en-US" dirty="0"/>
          </a:p>
        </p:txBody>
      </p:sp>
      <p:sp>
        <p:nvSpPr>
          <p:cNvPr id="3" name="Content Placeholder 2"/>
          <p:cNvSpPr>
            <a:spLocks noGrp="1"/>
          </p:cNvSpPr>
          <p:nvPr>
            <p:ph idx="1"/>
          </p:nvPr>
        </p:nvSpPr>
        <p:spPr>
          <a:xfrm>
            <a:off x="304800" y="1582445"/>
            <a:ext cx="8534400" cy="4572000"/>
          </a:xfrm>
        </p:spPr>
        <p:txBody>
          <a:bodyPr>
            <a:normAutofit/>
          </a:bodyPr>
          <a:lstStyle/>
          <a:p>
            <a:pPr lvl="0"/>
            <a:r>
              <a:rPr lang="en-US" sz="3000" dirty="0"/>
              <a:t>Cameron calls to tell you he has been involved in an accident.  He was driving his friend’s car, lost control and hit a pedestrian.  His friend has auto insurance and Cameron has auto insurance as well.</a:t>
            </a:r>
            <a:br>
              <a:rPr lang="en-US" sz="3000" dirty="0"/>
            </a:br>
            <a:br>
              <a:rPr lang="en-US" sz="1100" i="1" dirty="0">
                <a:solidFill>
                  <a:srgbClr val="0070C0"/>
                </a:solidFill>
              </a:rPr>
            </a:br>
            <a:r>
              <a:rPr lang="en-US" sz="3000" i="1" dirty="0">
                <a:solidFill>
                  <a:srgbClr val="0070C0"/>
                </a:solidFill>
              </a:rPr>
              <a:t>Which policy would pay?  Do both pay?</a:t>
            </a:r>
          </a:p>
        </p:txBody>
      </p:sp>
      <p:pic>
        <p:nvPicPr>
          <p:cNvPr id="5" name="Picture 4">
            <a:extLst>
              <a:ext uri="{FF2B5EF4-FFF2-40B4-BE49-F238E27FC236}">
                <a16:creationId xmlns:a16="http://schemas.microsoft.com/office/drawing/2014/main" id="{85B180BD-3C81-440F-A32E-6CAA31176D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5181600"/>
            <a:ext cx="4495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close up of a sign&#10;&#10;Description automatically generated">
            <a:extLst>
              <a:ext uri="{FF2B5EF4-FFF2-40B4-BE49-F238E27FC236}">
                <a16:creationId xmlns:a16="http://schemas.microsoft.com/office/drawing/2014/main" id="{F6303D54-2C3A-47A3-8A12-7B0E2BDC393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6126163"/>
            <a:ext cx="173196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Related image">
            <a:extLst>
              <a:ext uri="{FF2B5EF4-FFF2-40B4-BE49-F238E27FC236}">
                <a16:creationId xmlns:a16="http://schemas.microsoft.com/office/drawing/2014/main" id="{CFF9CC7A-64D0-4BB7-9B92-EAEC3BB3B3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0" y="4487570"/>
            <a:ext cx="2667000"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402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Is It Covered?</a:t>
            </a:r>
            <a:endParaRPr lang="en-US" dirty="0"/>
          </a:p>
        </p:txBody>
      </p:sp>
      <p:sp>
        <p:nvSpPr>
          <p:cNvPr id="3" name="Content Placeholder 2"/>
          <p:cNvSpPr>
            <a:spLocks noGrp="1"/>
          </p:cNvSpPr>
          <p:nvPr>
            <p:ph idx="1"/>
          </p:nvPr>
        </p:nvSpPr>
        <p:spPr>
          <a:xfrm>
            <a:off x="609600" y="1752600"/>
            <a:ext cx="7924800" cy="4373563"/>
          </a:xfrm>
        </p:spPr>
        <p:txBody>
          <a:bodyPr/>
          <a:lstStyle/>
          <a:p>
            <a:pPr lvl="0"/>
            <a:r>
              <a:rPr lang="en-US" dirty="0"/>
              <a:t>While walking down the street with her family, Allison is stuck by a vehicle that comes up on the sidewalk</a:t>
            </a:r>
            <a:br>
              <a:rPr lang="en-US" dirty="0"/>
            </a:br>
            <a:br>
              <a:rPr lang="en-US" sz="1100" dirty="0"/>
            </a:br>
            <a:r>
              <a:rPr lang="en-US" i="1" dirty="0">
                <a:solidFill>
                  <a:srgbClr val="0070C0"/>
                </a:solidFill>
              </a:rPr>
              <a:t>Would this be covered</a:t>
            </a:r>
            <a:br>
              <a:rPr lang="en-US" i="1" dirty="0">
                <a:solidFill>
                  <a:srgbClr val="0070C0"/>
                </a:solidFill>
              </a:rPr>
            </a:br>
            <a:r>
              <a:rPr lang="en-US" i="1" dirty="0">
                <a:solidFill>
                  <a:srgbClr val="0070C0"/>
                </a:solidFill>
              </a:rPr>
              <a:t>and on whose policy?</a:t>
            </a:r>
          </a:p>
          <a:p>
            <a:pPr marL="0" indent="0">
              <a:buNone/>
            </a:pPr>
            <a:endParaRPr lang="en-US" dirty="0"/>
          </a:p>
        </p:txBody>
      </p:sp>
      <p:pic>
        <p:nvPicPr>
          <p:cNvPr id="5" name="Picture 4">
            <a:extLst>
              <a:ext uri="{FF2B5EF4-FFF2-40B4-BE49-F238E27FC236}">
                <a16:creationId xmlns:a16="http://schemas.microsoft.com/office/drawing/2014/main" id="{482FC832-6092-4981-8C26-7A04252283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5181600"/>
            <a:ext cx="4495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close up of a sign&#10;&#10;Description automatically generated">
            <a:extLst>
              <a:ext uri="{FF2B5EF4-FFF2-40B4-BE49-F238E27FC236}">
                <a16:creationId xmlns:a16="http://schemas.microsoft.com/office/drawing/2014/main" id="{562592DA-20C8-4877-9154-60F7F906D71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6126163"/>
            <a:ext cx="173196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descr="Image result for girl on crutches cartoon">
            <a:extLst>
              <a:ext uri="{FF2B5EF4-FFF2-40B4-BE49-F238E27FC236}">
                <a16:creationId xmlns:a16="http://schemas.microsoft.com/office/drawing/2014/main" id="{3FFD32A3-74AC-40A4-AE51-6CCA5D26A1B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5556" t="4004" r="6667" b="3334"/>
          <a:stretch/>
        </p:blipFill>
        <p:spPr bwMode="auto">
          <a:xfrm>
            <a:off x="5715000" y="3048000"/>
            <a:ext cx="1025188"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349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57200" y="381000"/>
            <a:ext cx="8229600" cy="1036638"/>
          </a:xfrm>
        </p:spPr>
        <p:txBody>
          <a:bodyPr>
            <a:normAutofit/>
          </a:bodyPr>
          <a:lstStyle/>
          <a:p>
            <a:r>
              <a:rPr lang="en-US" altLang="en-US" sz="4200" b="1" dirty="0">
                <a:solidFill>
                  <a:srgbClr val="0070C0"/>
                </a:solidFill>
              </a:rPr>
              <a:t>Medical Expenses</a:t>
            </a:r>
          </a:p>
        </p:txBody>
      </p:sp>
      <p:pic>
        <p:nvPicPr>
          <p:cNvPr id="4" name="Picture 4">
            <a:extLst>
              <a:ext uri="{FF2B5EF4-FFF2-40B4-BE49-F238E27FC236}">
                <a16:creationId xmlns:a16="http://schemas.microsoft.com/office/drawing/2014/main" id="{994C5EC8-643A-43D7-B952-D91A3B457F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5181600"/>
            <a:ext cx="4495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 close up of a sign&#10;&#10;Description automatically generated">
            <a:extLst>
              <a:ext uri="{FF2B5EF4-FFF2-40B4-BE49-F238E27FC236}">
                <a16:creationId xmlns:a16="http://schemas.microsoft.com/office/drawing/2014/main" id="{87DE9F3D-C298-4B94-8C8F-40023371C5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6126163"/>
            <a:ext cx="173196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a:extLst>
              <a:ext uri="{FF2B5EF4-FFF2-40B4-BE49-F238E27FC236}">
                <a16:creationId xmlns:a16="http://schemas.microsoft.com/office/drawing/2014/main" id="{4FD23CDE-CB39-48CD-866F-DEC27A231048}"/>
              </a:ext>
            </a:extLst>
          </p:cNvPr>
          <p:cNvSpPr txBox="1">
            <a:spLocks noChangeArrowheads="1"/>
          </p:cNvSpPr>
          <p:nvPr/>
        </p:nvSpPr>
        <p:spPr>
          <a:xfrm>
            <a:off x="571500" y="1417638"/>
            <a:ext cx="7886700" cy="4678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ts val="1800"/>
              </a:spcBef>
            </a:pPr>
            <a:r>
              <a:rPr lang="en-US" altLang="en-US" sz="2800" dirty="0"/>
              <a:t>Medical payments coverage under a Personal Auto Policy is similar to an accident policy... if the injured person is an "insured," it pays without regard to liability or fault</a:t>
            </a:r>
          </a:p>
          <a:p>
            <a:pPr>
              <a:lnSpc>
                <a:spcPct val="90000"/>
              </a:lnSpc>
              <a:spcBef>
                <a:spcPts val="1800"/>
              </a:spcBef>
            </a:pPr>
            <a:r>
              <a:rPr lang="en-US" altLang="en-US" sz="2800" dirty="0"/>
              <a:t>Reasonable and necessary medical and funeral costs due to accident</a:t>
            </a:r>
          </a:p>
          <a:p>
            <a:pPr>
              <a:lnSpc>
                <a:spcPct val="90000"/>
              </a:lnSpc>
              <a:spcBef>
                <a:spcPts val="1800"/>
              </a:spcBef>
            </a:pPr>
            <a:r>
              <a:rPr lang="en-US" altLang="en-US" sz="2800" dirty="0"/>
              <a:t>Within 3 years</a:t>
            </a:r>
          </a:p>
          <a:p>
            <a:pPr>
              <a:lnSpc>
                <a:spcPct val="90000"/>
              </a:lnSpc>
              <a:spcBef>
                <a:spcPts val="1800"/>
              </a:spcBef>
            </a:pPr>
            <a:r>
              <a:rPr lang="en-US" altLang="en-US" sz="2800" dirty="0"/>
              <a:t>Medical, surgical, x-ray, dental and funeral services</a:t>
            </a:r>
          </a:p>
          <a:p>
            <a:pPr>
              <a:lnSpc>
                <a:spcPct val="90000"/>
              </a:lnSpc>
              <a:spcBef>
                <a:spcPts val="1800"/>
              </a:spcBef>
            </a:pPr>
            <a:r>
              <a:rPr lang="en-US" altLang="en-US" sz="2800" dirty="0"/>
              <a:t>Range from $1,000 to $10,000 per person</a:t>
            </a:r>
          </a:p>
          <a:p>
            <a:pPr>
              <a:lnSpc>
                <a:spcPct val="90000"/>
              </a:lnSpc>
              <a:spcBef>
                <a:spcPts val="1800"/>
              </a:spcBef>
              <a:buFontTx/>
              <a:buNone/>
            </a:pPr>
            <a:endParaRPr lang="en-US" altLang="en-US" sz="2800" dirty="0"/>
          </a:p>
        </p:txBody>
      </p:sp>
    </p:spTree>
    <p:extLst>
      <p:ext uri="{BB962C8B-B14F-4D97-AF65-F5344CB8AC3E}">
        <p14:creationId xmlns:p14="http://schemas.microsoft.com/office/powerpoint/2010/main" val="266523367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Is It Covered?</a:t>
            </a:r>
            <a:endParaRPr lang="en-US" dirty="0"/>
          </a:p>
        </p:txBody>
      </p:sp>
      <p:sp>
        <p:nvSpPr>
          <p:cNvPr id="3" name="Content Placeholder 2"/>
          <p:cNvSpPr>
            <a:spLocks noGrp="1"/>
          </p:cNvSpPr>
          <p:nvPr>
            <p:ph idx="1"/>
          </p:nvPr>
        </p:nvSpPr>
        <p:spPr>
          <a:xfrm>
            <a:off x="265387" y="1862904"/>
            <a:ext cx="8650013" cy="4525963"/>
          </a:xfrm>
        </p:spPr>
        <p:txBody>
          <a:bodyPr/>
          <a:lstStyle/>
          <a:p>
            <a:pPr lvl="0" hangingPunct="0"/>
            <a:r>
              <a:rPr lang="en-US" dirty="0"/>
              <a:t>While using his Toyota for his business, Enrico is injured when he slams his hand in the car door</a:t>
            </a:r>
            <a:br>
              <a:rPr lang="en-US" dirty="0"/>
            </a:br>
            <a:br>
              <a:rPr lang="en-US" sz="1000" dirty="0"/>
            </a:br>
            <a:r>
              <a:rPr lang="en-US" i="1" dirty="0">
                <a:solidFill>
                  <a:srgbClr val="0070C0"/>
                </a:solidFill>
              </a:rPr>
              <a:t>Would Enrico’s Medical Expense Coverage apply?</a:t>
            </a:r>
          </a:p>
        </p:txBody>
      </p:sp>
      <p:pic>
        <p:nvPicPr>
          <p:cNvPr id="5" name="Picture 4">
            <a:extLst>
              <a:ext uri="{FF2B5EF4-FFF2-40B4-BE49-F238E27FC236}">
                <a16:creationId xmlns:a16="http://schemas.microsoft.com/office/drawing/2014/main" id="{F9BB19B7-0E36-416B-861C-A9D4F92925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5181600"/>
            <a:ext cx="4495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close up of a sign&#10;&#10;Description automatically generated">
            <a:extLst>
              <a:ext uri="{FF2B5EF4-FFF2-40B4-BE49-F238E27FC236}">
                <a16:creationId xmlns:a16="http://schemas.microsoft.com/office/drawing/2014/main" id="{A8B0ACD8-72E5-46E8-B580-A494A05FAAC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6126163"/>
            <a:ext cx="173196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Image result for black doctor examining hand xray">
            <a:extLst>
              <a:ext uri="{FF2B5EF4-FFF2-40B4-BE49-F238E27FC236}">
                <a16:creationId xmlns:a16="http://schemas.microsoft.com/office/drawing/2014/main" id="{FE5C5E34-8C0C-48D3-B7C2-D7209C1F0E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8012" y="3936234"/>
            <a:ext cx="284797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268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Is It Covered?</a:t>
            </a:r>
            <a:endParaRPr lang="en-US" dirty="0"/>
          </a:p>
        </p:txBody>
      </p:sp>
      <p:pic>
        <p:nvPicPr>
          <p:cNvPr id="4" name="Picture 4">
            <a:extLst>
              <a:ext uri="{FF2B5EF4-FFF2-40B4-BE49-F238E27FC236}">
                <a16:creationId xmlns:a16="http://schemas.microsoft.com/office/drawing/2014/main" id="{54BF8B49-D97D-487A-9A17-D8C80352FE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5181600"/>
            <a:ext cx="4495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 close up of a sign&#10;&#10;Description automatically generated">
            <a:extLst>
              <a:ext uri="{FF2B5EF4-FFF2-40B4-BE49-F238E27FC236}">
                <a16:creationId xmlns:a16="http://schemas.microsoft.com/office/drawing/2014/main" id="{A49EC7AE-3F65-44D5-A525-04356712247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6126163"/>
            <a:ext cx="173196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id="{F7A80CB4-F7DC-4C75-9103-B9BDB1D87FA4}"/>
              </a:ext>
            </a:extLst>
          </p:cNvPr>
          <p:cNvSpPr txBox="1">
            <a:spLocks/>
          </p:cNvSpPr>
          <p:nvPr/>
        </p:nvSpPr>
        <p:spPr>
          <a:xfrm>
            <a:off x="423041" y="1600200"/>
            <a:ext cx="8305800" cy="4602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hangingPunct="0"/>
            <a:r>
              <a:rPr lang="en-US" sz="2600" dirty="0"/>
              <a:t>Lamar is injured by a driver who provides the insured with false information. When the insured tries to contact the person’s insurance company, it becomes clear that they have never heard of the person who hit Lamar</a:t>
            </a:r>
          </a:p>
          <a:p>
            <a:pPr hangingPunct="0"/>
            <a:r>
              <a:rPr lang="en-US" sz="2600" dirty="0"/>
              <a:t>When they try to call this person, they discover he has given them a fictitious phone number and address.</a:t>
            </a:r>
            <a:br>
              <a:rPr lang="en-US" sz="2600" dirty="0"/>
            </a:br>
            <a:r>
              <a:rPr lang="en-US" sz="2600" dirty="0"/>
              <a:t>It is apparent that Lamar will not be able to find the person who hit him</a:t>
            </a:r>
            <a:br>
              <a:rPr lang="en-US" sz="2600" dirty="0"/>
            </a:br>
            <a:br>
              <a:rPr lang="en-US" sz="1100" dirty="0"/>
            </a:br>
            <a:r>
              <a:rPr lang="en-US" sz="2600" i="1" dirty="0">
                <a:solidFill>
                  <a:srgbClr val="0070C0"/>
                </a:solidFill>
              </a:rPr>
              <a:t>Can he get any coverage from his own policy?</a:t>
            </a:r>
          </a:p>
        </p:txBody>
      </p:sp>
    </p:spTree>
    <p:extLst>
      <p:ext uri="{BB962C8B-B14F-4D97-AF65-F5344CB8AC3E}">
        <p14:creationId xmlns:p14="http://schemas.microsoft.com/office/powerpoint/2010/main" val="734557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altLang="en-US" sz="4200" b="1" dirty="0">
                <a:solidFill>
                  <a:srgbClr val="0070C0"/>
                </a:solidFill>
              </a:rPr>
              <a:t>Uninsured Motorist </a:t>
            </a:r>
            <a:r>
              <a:rPr lang="en-US" altLang="en-US" sz="3200" dirty="0"/>
              <a:t>(UM)</a:t>
            </a:r>
          </a:p>
        </p:txBody>
      </p:sp>
      <p:pic>
        <p:nvPicPr>
          <p:cNvPr id="4" name="Picture 4">
            <a:extLst>
              <a:ext uri="{FF2B5EF4-FFF2-40B4-BE49-F238E27FC236}">
                <a16:creationId xmlns:a16="http://schemas.microsoft.com/office/drawing/2014/main" id="{B3921EF4-DED7-43ED-B2A7-826410CDDF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5181600"/>
            <a:ext cx="4495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 close up of a sign&#10;&#10;Description automatically generated">
            <a:extLst>
              <a:ext uri="{FF2B5EF4-FFF2-40B4-BE49-F238E27FC236}">
                <a16:creationId xmlns:a16="http://schemas.microsoft.com/office/drawing/2014/main" id="{147ABAD8-55AC-4FA1-A789-191CFADC84B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6126163"/>
            <a:ext cx="173196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a:extLst>
              <a:ext uri="{FF2B5EF4-FFF2-40B4-BE49-F238E27FC236}">
                <a16:creationId xmlns:a16="http://schemas.microsoft.com/office/drawing/2014/main" id="{FE8DCF35-E822-436C-A2CC-E5F1DDAC8662}"/>
              </a:ext>
            </a:extLst>
          </p:cNvPr>
          <p:cNvSpPr txBox="1">
            <a:spLocks noChangeArrowheads="1"/>
          </p:cNvSpPr>
          <p:nvPr/>
        </p:nvSpPr>
        <p:spPr>
          <a:xfrm>
            <a:off x="738350" y="1417638"/>
            <a:ext cx="7620000" cy="480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spcBef>
                <a:spcPts val="1800"/>
              </a:spcBef>
            </a:pPr>
            <a:r>
              <a:rPr lang="en-US" altLang="en-US" sz="2600" dirty="0"/>
              <a:t>Uninsured Motorists and/or Underinsured Motorists </a:t>
            </a:r>
            <a:r>
              <a:rPr lang="en-US" altLang="en-US" sz="2400" dirty="0"/>
              <a:t>(UIM) </a:t>
            </a:r>
            <a:r>
              <a:rPr lang="en-US" altLang="en-US" sz="2600" dirty="0"/>
              <a:t>coverage is liability insurance to protect the insured from persons who fail to maintain liability coverage or chose lower liability limits than their own policies</a:t>
            </a:r>
          </a:p>
          <a:p>
            <a:pPr>
              <a:lnSpc>
                <a:spcPct val="110000"/>
              </a:lnSpc>
              <a:spcBef>
                <a:spcPts val="1800"/>
              </a:spcBef>
            </a:pPr>
            <a:r>
              <a:rPr lang="en-US" altLang="en-US" sz="2600" dirty="0"/>
              <a:t>The other party must be legally responsible</a:t>
            </a:r>
          </a:p>
          <a:p>
            <a:pPr>
              <a:lnSpc>
                <a:spcPct val="110000"/>
              </a:lnSpc>
              <a:spcBef>
                <a:spcPts val="1800"/>
              </a:spcBef>
            </a:pPr>
            <a:r>
              <a:rPr lang="en-US" altLang="en-US" sz="2600" dirty="0"/>
              <a:t>Pays medical expenses, rehabilitation, lost wages, pain and suffering</a:t>
            </a:r>
          </a:p>
          <a:p>
            <a:pPr>
              <a:lnSpc>
                <a:spcPct val="110000"/>
              </a:lnSpc>
              <a:spcBef>
                <a:spcPts val="1800"/>
              </a:spcBef>
            </a:pPr>
            <a:r>
              <a:rPr lang="en-US" altLang="en-US" sz="2600" dirty="0"/>
              <a:t>Property damage subject to deductible</a:t>
            </a:r>
          </a:p>
        </p:txBody>
      </p:sp>
    </p:spTree>
    <p:extLst>
      <p:ext uri="{BB962C8B-B14F-4D97-AF65-F5344CB8AC3E}">
        <p14:creationId xmlns:p14="http://schemas.microsoft.com/office/powerpoint/2010/main" val="390819239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Is It Covered?</a:t>
            </a:r>
            <a:endParaRPr lang="en-US" dirty="0"/>
          </a:p>
        </p:txBody>
      </p:sp>
      <p:sp>
        <p:nvSpPr>
          <p:cNvPr id="3" name="Content Placeholder 2"/>
          <p:cNvSpPr>
            <a:spLocks noGrp="1"/>
          </p:cNvSpPr>
          <p:nvPr>
            <p:ph idx="1"/>
          </p:nvPr>
        </p:nvSpPr>
        <p:spPr/>
        <p:txBody>
          <a:bodyPr>
            <a:normAutofit/>
          </a:bodyPr>
          <a:lstStyle/>
          <a:p>
            <a:pPr lvl="0"/>
            <a:r>
              <a:rPr lang="en-US" sz="2800" dirty="0"/>
              <a:t>John decides to make a little extra money on the accident he was involved in. The person who hit him agreed to pay him $2,500 if he would not report the loss to his insurance company</a:t>
            </a:r>
          </a:p>
          <a:p>
            <a:pPr lvl="0"/>
            <a:r>
              <a:rPr lang="en-US" sz="2800" dirty="0"/>
              <a:t>John agrees and accepts the payment. He then decides to report the claim. During the investigation the company discovers that he accepted the $2,500</a:t>
            </a:r>
            <a:br>
              <a:rPr lang="en-US" sz="2800" dirty="0"/>
            </a:br>
            <a:br>
              <a:rPr lang="en-US" sz="1200" dirty="0"/>
            </a:br>
            <a:r>
              <a:rPr lang="en-US" sz="2800" dirty="0">
                <a:solidFill>
                  <a:srgbClr val="0070C0"/>
                </a:solidFill>
              </a:rPr>
              <a:t>Would they pay?</a:t>
            </a:r>
          </a:p>
          <a:p>
            <a:endParaRPr lang="en-US" sz="2800" dirty="0"/>
          </a:p>
        </p:txBody>
      </p:sp>
      <p:pic>
        <p:nvPicPr>
          <p:cNvPr id="4" name="Picture 4">
            <a:extLst>
              <a:ext uri="{FF2B5EF4-FFF2-40B4-BE49-F238E27FC236}">
                <a16:creationId xmlns:a16="http://schemas.microsoft.com/office/drawing/2014/main" id="{7DD06423-CED7-4BBC-8D75-A901FFFE31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5181600"/>
            <a:ext cx="4495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 close up of a sign&#10;&#10;Description automatically generated">
            <a:extLst>
              <a:ext uri="{FF2B5EF4-FFF2-40B4-BE49-F238E27FC236}">
                <a16:creationId xmlns:a16="http://schemas.microsoft.com/office/drawing/2014/main" id="{D5CA4595-C608-4817-9A69-4D78C0AF449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6126163"/>
            <a:ext cx="173196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448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876300" y="1219200"/>
            <a:ext cx="7391400" cy="1600200"/>
          </a:xfrm>
        </p:spPr>
        <p:txBody>
          <a:bodyPr/>
          <a:lstStyle/>
          <a:p>
            <a:r>
              <a:rPr lang="en-US" altLang="en-US" dirty="0"/>
              <a:t>What costs are involved when you’re in an accident?</a:t>
            </a:r>
          </a:p>
        </p:txBody>
      </p:sp>
      <p:pic>
        <p:nvPicPr>
          <p:cNvPr id="4" name="Picture 4">
            <a:extLst>
              <a:ext uri="{FF2B5EF4-FFF2-40B4-BE49-F238E27FC236}">
                <a16:creationId xmlns:a16="http://schemas.microsoft.com/office/drawing/2014/main" id="{AB2B9E68-9CEE-4AAC-80AF-AAEDE38BF7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5181600"/>
            <a:ext cx="4495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 close up of a sign&#10;&#10;Description automatically generated">
            <a:extLst>
              <a:ext uri="{FF2B5EF4-FFF2-40B4-BE49-F238E27FC236}">
                <a16:creationId xmlns:a16="http://schemas.microsoft.com/office/drawing/2014/main" id="{B2B55EC0-CA0E-417E-B5E3-7F3C705E1E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6126163"/>
            <a:ext cx="173196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4" name="Picture 2" descr="Image result for fender bender">
            <a:extLst>
              <a:ext uri="{FF2B5EF4-FFF2-40B4-BE49-F238E27FC236}">
                <a16:creationId xmlns:a16="http://schemas.microsoft.com/office/drawing/2014/main" id="{1FD3B1BC-B3DC-43FC-865B-C64C2DE0E06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29820" y="3143287"/>
            <a:ext cx="3284359" cy="2190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61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Is It Covered?</a:t>
            </a:r>
            <a:endParaRPr lang="en-US" dirty="0"/>
          </a:p>
        </p:txBody>
      </p:sp>
      <p:sp>
        <p:nvSpPr>
          <p:cNvPr id="3" name="Content Placeholder 2"/>
          <p:cNvSpPr>
            <a:spLocks noGrp="1"/>
          </p:cNvSpPr>
          <p:nvPr>
            <p:ph idx="1"/>
          </p:nvPr>
        </p:nvSpPr>
        <p:spPr>
          <a:xfrm>
            <a:off x="1028700" y="1398588"/>
            <a:ext cx="7086600" cy="4525963"/>
          </a:xfrm>
        </p:spPr>
        <p:txBody>
          <a:bodyPr>
            <a:normAutofit/>
          </a:bodyPr>
          <a:lstStyle/>
          <a:p>
            <a:pPr lvl="0"/>
            <a:r>
              <a:rPr lang="en-US" sz="2800" dirty="0"/>
              <a:t>While Penny is on vacation, she rents a vehicle to see the sights. While driving down a scenic street, she is not paying attention and she rear ends someone</a:t>
            </a:r>
            <a:br>
              <a:rPr lang="en-US" sz="2800" dirty="0"/>
            </a:br>
            <a:br>
              <a:rPr lang="en-US" sz="1100" dirty="0"/>
            </a:br>
            <a:r>
              <a:rPr lang="en-US" sz="2800" i="1" dirty="0">
                <a:solidFill>
                  <a:srgbClr val="0070C0"/>
                </a:solidFill>
              </a:rPr>
              <a:t>Will Penny’s auto policy respond to the damage to the rented vehicle?</a:t>
            </a:r>
          </a:p>
          <a:p>
            <a:endParaRPr lang="en-US" sz="2800" dirty="0"/>
          </a:p>
        </p:txBody>
      </p:sp>
      <p:pic>
        <p:nvPicPr>
          <p:cNvPr id="5" name="Picture 4">
            <a:extLst>
              <a:ext uri="{FF2B5EF4-FFF2-40B4-BE49-F238E27FC236}">
                <a16:creationId xmlns:a16="http://schemas.microsoft.com/office/drawing/2014/main" id="{819D695B-C20F-4805-BE22-79F19C2443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5181600"/>
            <a:ext cx="4495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close up of a sign&#10;&#10;Description automatically generated">
            <a:extLst>
              <a:ext uri="{FF2B5EF4-FFF2-40B4-BE49-F238E27FC236}">
                <a16:creationId xmlns:a16="http://schemas.microsoft.com/office/drawing/2014/main" id="{C52DFF26-FB46-4EF5-8F02-B83025D03A7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6126163"/>
            <a:ext cx="173196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Image result for woman with sunglasses driving with cell phone">
            <a:extLst>
              <a:ext uri="{FF2B5EF4-FFF2-40B4-BE49-F238E27FC236}">
                <a16:creationId xmlns:a16="http://schemas.microsoft.com/office/drawing/2014/main" id="{05FB7607-8D8F-4FF4-91B4-925AFB5C994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1800" y="4488867"/>
            <a:ext cx="3124200" cy="1759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252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457200" y="274638"/>
            <a:ext cx="8229600" cy="949647"/>
          </a:xfrm>
        </p:spPr>
        <p:txBody>
          <a:bodyPr>
            <a:normAutofit/>
          </a:bodyPr>
          <a:lstStyle/>
          <a:p>
            <a:r>
              <a:rPr lang="en-US" altLang="en-US" sz="4000" b="1" dirty="0">
                <a:solidFill>
                  <a:srgbClr val="0070C0"/>
                </a:solidFill>
              </a:rPr>
              <a:t>Physical Damage Coverage</a:t>
            </a:r>
          </a:p>
        </p:txBody>
      </p:sp>
      <p:sp>
        <p:nvSpPr>
          <p:cNvPr id="149507" name="Rectangle 3"/>
          <p:cNvSpPr>
            <a:spLocks noGrp="1" noChangeArrowheads="1"/>
          </p:cNvSpPr>
          <p:nvPr>
            <p:ph type="body" sz="half" idx="1"/>
          </p:nvPr>
        </p:nvSpPr>
        <p:spPr>
          <a:xfrm>
            <a:off x="704402" y="1295400"/>
            <a:ext cx="5619601" cy="4525963"/>
          </a:xfrm>
        </p:spPr>
        <p:txBody>
          <a:bodyPr>
            <a:normAutofit lnSpcReduction="10000"/>
          </a:bodyPr>
          <a:lstStyle/>
          <a:p>
            <a:pPr marL="0" indent="0">
              <a:lnSpc>
                <a:spcPct val="90000"/>
              </a:lnSpc>
              <a:buNone/>
            </a:pPr>
            <a:r>
              <a:rPr lang="en-US" altLang="en-US" sz="2000" dirty="0"/>
              <a:t>Other than Collision – </a:t>
            </a:r>
            <a:r>
              <a:rPr lang="en-US" altLang="en-US" sz="2000" b="1" dirty="0"/>
              <a:t>Comprehensive Loss </a:t>
            </a:r>
            <a:r>
              <a:rPr lang="en-US" altLang="en-US" sz="2000" dirty="0"/>
              <a:t>caused by the following is considered other than "collision“</a:t>
            </a:r>
          </a:p>
          <a:p>
            <a:pPr marL="0" indent="0">
              <a:lnSpc>
                <a:spcPct val="90000"/>
              </a:lnSpc>
              <a:buNone/>
            </a:pPr>
            <a:endParaRPr lang="en-US" altLang="en-US" sz="1000" dirty="0"/>
          </a:p>
          <a:p>
            <a:pPr marL="640080" indent="-365760">
              <a:spcBef>
                <a:spcPts val="600"/>
              </a:spcBef>
              <a:buFont typeface="+mj-lt"/>
              <a:buAutoNum type="arabicPeriod"/>
            </a:pPr>
            <a:r>
              <a:rPr lang="en-US" altLang="en-US" sz="2000" dirty="0"/>
              <a:t>Missiles or falling objects</a:t>
            </a:r>
          </a:p>
          <a:p>
            <a:pPr marL="640080" indent="-365760">
              <a:spcBef>
                <a:spcPts val="600"/>
              </a:spcBef>
              <a:buFont typeface="+mj-lt"/>
              <a:buAutoNum type="arabicPeriod"/>
            </a:pPr>
            <a:r>
              <a:rPr lang="en-US" altLang="en-US" sz="2000" dirty="0"/>
              <a:t>Fire</a:t>
            </a:r>
          </a:p>
          <a:p>
            <a:pPr marL="640080" indent="-365760">
              <a:spcBef>
                <a:spcPts val="600"/>
              </a:spcBef>
              <a:buFont typeface="+mj-lt"/>
              <a:buAutoNum type="arabicPeriod"/>
            </a:pPr>
            <a:r>
              <a:rPr lang="en-US" altLang="en-US" sz="2000" dirty="0"/>
              <a:t>Theft or larceny</a:t>
            </a:r>
          </a:p>
          <a:p>
            <a:pPr marL="640080" indent="-365760">
              <a:spcBef>
                <a:spcPts val="600"/>
              </a:spcBef>
              <a:buFont typeface="+mj-lt"/>
              <a:buAutoNum type="arabicPeriod"/>
            </a:pPr>
            <a:r>
              <a:rPr lang="en-US" altLang="en-US" sz="2000" dirty="0"/>
              <a:t>Explosion or earthquake</a:t>
            </a:r>
          </a:p>
          <a:p>
            <a:pPr marL="640080" indent="-365760">
              <a:spcBef>
                <a:spcPts val="600"/>
              </a:spcBef>
              <a:buFont typeface="+mj-lt"/>
              <a:buAutoNum type="arabicPeriod"/>
            </a:pPr>
            <a:r>
              <a:rPr lang="en-US" altLang="en-US" sz="2000" dirty="0"/>
              <a:t>Windstorm</a:t>
            </a:r>
          </a:p>
          <a:p>
            <a:pPr marL="640080" indent="-365760">
              <a:spcBef>
                <a:spcPts val="600"/>
              </a:spcBef>
              <a:buFont typeface="+mj-lt"/>
              <a:buAutoNum type="arabicPeriod"/>
            </a:pPr>
            <a:r>
              <a:rPr lang="en-US" altLang="en-US" sz="2000" dirty="0"/>
              <a:t>Hail, water or flood</a:t>
            </a:r>
          </a:p>
          <a:p>
            <a:pPr marL="640080" indent="-365760">
              <a:spcBef>
                <a:spcPts val="600"/>
              </a:spcBef>
              <a:buFont typeface="+mj-lt"/>
              <a:buAutoNum type="arabicPeriod"/>
            </a:pPr>
            <a:r>
              <a:rPr lang="en-US" altLang="en-US" sz="2000" dirty="0"/>
              <a:t>Malicious mischief or vandalism</a:t>
            </a:r>
          </a:p>
          <a:p>
            <a:pPr marL="640080" indent="-365760">
              <a:spcBef>
                <a:spcPts val="600"/>
              </a:spcBef>
              <a:buFont typeface="+mj-lt"/>
              <a:buAutoNum type="arabicPeriod"/>
            </a:pPr>
            <a:r>
              <a:rPr lang="en-US" altLang="en-US" sz="2000" dirty="0"/>
              <a:t>Riot or civil commotion</a:t>
            </a:r>
          </a:p>
          <a:p>
            <a:pPr marL="640080" indent="-365760">
              <a:spcBef>
                <a:spcPts val="600"/>
              </a:spcBef>
              <a:buFont typeface="+mj-lt"/>
              <a:buAutoNum type="arabicPeriod"/>
            </a:pPr>
            <a:r>
              <a:rPr lang="en-US" altLang="en-US" sz="2000" dirty="0"/>
              <a:t>Contact with bird or animal</a:t>
            </a:r>
          </a:p>
          <a:p>
            <a:pPr marL="640080" indent="-365760">
              <a:spcBef>
                <a:spcPts val="600"/>
              </a:spcBef>
              <a:buFont typeface="+mj-lt"/>
              <a:buAutoNum type="arabicPeriod"/>
            </a:pPr>
            <a:r>
              <a:rPr lang="en-US" altLang="en-US" sz="2000" dirty="0"/>
              <a:t>Breakage of glass </a:t>
            </a:r>
          </a:p>
        </p:txBody>
      </p:sp>
      <p:sp>
        <p:nvSpPr>
          <p:cNvPr id="149508" name="Rectangle 4"/>
          <p:cNvSpPr>
            <a:spLocks noGrp="1" noChangeArrowheads="1"/>
          </p:cNvSpPr>
          <p:nvPr>
            <p:ph type="body" sz="half" idx="2"/>
          </p:nvPr>
        </p:nvSpPr>
        <p:spPr>
          <a:xfrm rot="237668">
            <a:off x="5332887" y="2317884"/>
            <a:ext cx="2971800" cy="1676400"/>
          </a:xfrm>
        </p:spPr>
        <p:txBody>
          <a:bodyPr/>
          <a:lstStyle/>
          <a:p>
            <a:pPr marL="0" indent="0">
              <a:lnSpc>
                <a:spcPct val="90000"/>
              </a:lnSpc>
              <a:buNone/>
            </a:pPr>
            <a:r>
              <a:rPr lang="en-US" altLang="en-US" sz="2000" i="1" dirty="0"/>
              <a:t>"</a:t>
            </a:r>
            <a:r>
              <a:rPr lang="en-US" altLang="en-US" sz="2000" b="1" i="1" dirty="0">
                <a:solidFill>
                  <a:srgbClr val="0070C0"/>
                </a:solidFill>
              </a:rPr>
              <a:t>Collision</a:t>
            </a:r>
            <a:r>
              <a:rPr lang="en-US" altLang="en-US" sz="2000" i="1" dirty="0"/>
              <a:t>" means the upset of "your covered auto" or a "non-owned auto" or their impact with another vehicle or object. </a:t>
            </a:r>
          </a:p>
        </p:txBody>
      </p:sp>
      <p:pic>
        <p:nvPicPr>
          <p:cNvPr id="12290" name="Picture 2" descr="Image result for collision">
            <a:extLst>
              <a:ext uri="{FF2B5EF4-FFF2-40B4-BE49-F238E27FC236}">
                <a16:creationId xmlns:a16="http://schemas.microsoft.com/office/drawing/2014/main" id="{F1E3691C-D6E7-4F7B-B157-9B9FDE32DB8B}"/>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341562">
            <a:off x="5083562" y="3953464"/>
            <a:ext cx="2894972" cy="1240013"/>
          </a:xfrm>
          <a:prstGeom prst="rect">
            <a:avLst/>
          </a:prstGeom>
          <a:noFill/>
        </p:spPr>
      </p:pic>
      <p:pic>
        <p:nvPicPr>
          <p:cNvPr id="7" name="Picture 4">
            <a:extLst>
              <a:ext uri="{FF2B5EF4-FFF2-40B4-BE49-F238E27FC236}">
                <a16:creationId xmlns:a16="http://schemas.microsoft.com/office/drawing/2014/main" id="{9C32B0F2-6494-4B96-BC05-6A4990B607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5181600"/>
            <a:ext cx="4495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A close up of a sign&#10;&#10;Description automatically generated">
            <a:extLst>
              <a:ext uri="{FF2B5EF4-FFF2-40B4-BE49-F238E27FC236}">
                <a16:creationId xmlns:a16="http://schemas.microsoft.com/office/drawing/2014/main" id="{903C446F-04A8-4825-B973-427984C16E9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5200" y="6126163"/>
            <a:ext cx="173196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5">
            <a:extLst>
              <a:ext uri="{FF2B5EF4-FFF2-40B4-BE49-F238E27FC236}">
                <a16:creationId xmlns:a16="http://schemas.microsoft.com/office/drawing/2014/main" id="{E6AB30C9-73D8-497E-A6EF-7BB7A9AC445C}"/>
              </a:ext>
            </a:extLst>
          </p:cNvPr>
          <p:cNvSpPr txBox="1">
            <a:spLocks noChangeArrowheads="1"/>
          </p:cNvSpPr>
          <p:nvPr/>
        </p:nvSpPr>
        <p:spPr bwMode="auto">
          <a:xfrm>
            <a:off x="1447800" y="5715000"/>
            <a:ext cx="561960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1" i="1" dirty="0">
                <a:solidFill>
                  <a:srgbClr val="0070C0"/>
                </a:solidFill>
              </a:rPr>
              <a:t>If breakage of glass is caused by a "collision“ – you may elect to have it considered a loss caused by "collision"</a:t>
            </a:r>
          </a:p>
        </p:txBody>
      </p:sp>
    </p:spTree>
    <p:extLst>
      <p:ext uri="{BB962C8B-B14F-4D97-AF65-F5344CB8AC3E}">
        <p14:creationId xmlns:p14="http://schemas.microsoft.com/office/powerpoint/2010/main" val="410526090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Is It Covered?</a:t>
            </a:r>
            <a:endParaRPr lang="en-US" dirty="0"/>
          </a:p>
        </p:txBody>
      </p:sp>
      <p:sp>
        <p:nvSpPr>
          <p:cNvPr id="3" name="Content Placeholder 2"/>
          <p:cNvSpPr>
            <a:spLocks noGrp="1"/>
          </p:cNvSpPr>
          <p:nvPr>
            <p:ph idx="1"/>
          </p:nvPr>
        </p:nvSpPr>
        <p:spPr>
          <a:xfrm>
            <a:off x="876300" y="1600200"/>
            <a:ext cx="7772400" cy="4525963"/>
          </a:xfrm>
        </p:spPr>
        <p:txBody>
          <a:bodyPr>
            <a:normAutofit/>
          </a:bodyPr>
          <a:lstStyle/>
          <a:p>
            <a:pPr lvl="0">
              <a:spcBef>
                <a:spcPts val="1200"/>
              </a:spcBef>
            </a:pPr>
            <a:r>
              <a:rPr lang="en-US" sz="3000" dirty="0"/>
              <a:t>John parks his car in a parking garage. When he returns, his GPS system that was permanently installed under the dash is gone</a:t>
            </a:r>
          </a:p>
          <a:p>
            <a:pPr lvl="0">
              <a:spcBef>
                <a:spcPts val="1200"/>
              </a:spcBef>
            </a:pPr>
            <a:r>
              <a:rPr lang="en-US" sz="3000" dirty="0"/>
              <a:t> Also missing is his Bluetooth system which was temporarily mounted to the console</a:t>
            </a:r>
          </a:p>
          <a:p>
            <a:pPr lvl="0">
              <a:spcBef>
                <a:spcPts val="1200"/>
              </a:spcBef>
            </a:pPr>
            <a:r>
              <a:rPr lang="en-US" sz="3000" dirty="0"/>
              <a:t>John has Comprehensive Coverage</a:t>
            </a:r>
            <a:br>
              <a:rPr lang="en-US" sz="3000" dirty="0"/>
            </a:br>
            <a:r>
              <a:rPr lang="en-US" sz="3000" i="1" dirty="0">
                <a:solidFill>
                  <a:srgbClr val="0070C0"/>
                </a:solidFill>
              </a:rPr>
              <a:t>What, if any, of this loss is covered?</a:t>
            </a:r>
          </a:p>
          <a:p>
            <a:pPr>
              <a:spcBef>
                <a:spcPts val="1200"/>
              </a:spcBef>
            </a:pPr>
            <a:endParaRPr lang="en-US" sz="3000" dirty="0"/>
          </a:p>
        </p:txBody>
      </p:sp>
      <p:pic>
        <p:nvPicPr>
          <p:cNvPr id="4" name="Picture 4">
            <a:extLst>
              <a:ext uri="{FF2B5EF4-FFF2-40B4-BE49-F238E27FC236}">
                <a16:creationId xmlns:a16="http://schemas.microsoft.com/office/drawing/2014/main" id="{CEDF9C3F-76DE-4C11-AF78-1D94E549F9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5181600"/>
            <a:ext cx="4495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 close up of a sign&#10;&#10;Description automatically generated">
            <a:extLst>
              <a:ext uri="{FF2B5EF4-FFF2-40B4-BE49-F238E27FC236}">
                <a16:creationId xmlns:a16="http://schemas.microsoft.com/office/drawing/2014/main" id="{895BD5FF-3C04-4F11-8368-6FF4ECEB745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6126163"/>
            <a:ext cx="173196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8759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457200" y="304800"/>
            <a:ext cx="8229600" cy="1112838"/>
          </a:xfrm>
        </p:spPr>
        <p:txBody>
          <a:bodyPr>
            <a:normAutofit/>
          </a:bodyPr>
          <a:lstStyle/>
          <a:p>
            <a:r>
              <a:rPr lang="en-US" altLang="en-US" sz="4000" b="1" dirty="0">
                <a:solidFill>
                  <a:srgbClr val="0070C0"/>
                </a:solidFill>
              </a:rPr>
              <a:t>Electronic Equipment Exclusion</a:t>
            </a:r>
          </a:p>
        </p:txBody>
      </p:sp>
      <p:sp>
        <p:nvSpPr>
          <p:cNvPr id="2" name="TextBox 1">
            <a:extLst>
              <a:ext uri="{FF2B5EF4-FFF2-40B4-BE49-F238E27FC236}">
                <a16:creationId xmlns:a16="http://schemas.microsoft.com/office/drawing/2014/main" id="{D5D55421-0347-44D3-97DA-88C1AE4534E3}"/>
              </a:ext>
            </a:extLst>
          </p:cNvPr>
          <p:cNvSpPr txBox="1"/>
          <p:nvPr/>
        </p:nvSpPr>
        <p:spPr>
          <a:xfrm>
            <a:off x="4019498" y="2219742"/>
            <a:ext cx="4000552" cy="2123658"/>
          </a:xfrm>
          <a:prstGeom prst="rect">
            <a:avLst/>
          </a:prstGeom>
          <a:noFill/>
        </p:spPr>
        <p:txBody>
          <a:bodyPr wrap="square" rtlCol="0">
            <a:spAutoFit/>
          </a:bodyPr>
          <a:lstStyle/>
          <a:p>
            <a:pPr marL="285750" indent="-285750">
              <a:buFont typeface="Courier New" panose="02070309020205020404" pitchFamily="49" charset="0"/>
              <a:buChar char="o"/>
            </a:pPr>
            <a:r>
              <a:rPr lang="en-US" altLang="en-US" sz="1900" dirty="0"/>
              <a:t>Video entertainment systems</a:t>
            </a:r>
          </a:p>
          <a:p>
            <a:pPr marL="285750" indent="-285750">
              <a:buFont typeface="Courier New" panose="02070309020205020404" pitchFamily="49" charset="0"/>
              <a:buChar char="o"/>
            </a:pPr>
            <a:r>
              <a:rPr lang="en-US" altLang="en-US" sz="1900" dirty="0"/>
              <a:t>Telephones</a:t>
            </a:r>
          </a:p>
          <a:p>
            <a:pPr marL="285750" indent="-285750">
              <a:buFont typeface="Courier New" panose="02070309020205020404" pitchFamily="49" charset="0"/>
              <a:buChar char="o"/>
            </a:pPr>
            <a:r>
              <a:rPr lang="en-US" altLang="en-US" sz="1900" dirty="0"/>
              <a:t>Two-way mobile radios</a:t>
            </a:r>
          </a:p>
          <a:p>
            <a:pPr marL="285750" indent="-285750">
              <a:buFont typeface="Courier New" panose="02070309020205020404" pitchFamily="49" charset="0"/>
              <a:buChar char="o"/>
            </a:pPr>
            <a:r>
              <a:rPr lang="en-US" altLang="en-US" sz="1900" dirty="0"/>
              <a:t>Scanners</a:t>
            </a:r>
          </a:p>
          <a:p>
            <a:pPr marL="285750" indent="-285750">
              <a:buFont typeface="Courier New" panose="02070309020205020404" pitchFamily="49" charset="0"/>
              <a:buChar char="o"/>
            </a:pPr>
            <a:r>
              <a:rPr lang="en-US" altLang="en-US" sz="1900" dirty="0"/>
              <a:t>Televisions</a:t>
            </a:r>
          </a:p>
          <a:p>
            <a:pPr marL="285750" indent="-285750">
              <a:buFont typeface="Courier New" panose="02070309020205020404" pitchFamily="49" charset="0"/>
              <a:buChar char="o"/>
            </a:pPr>
            <a:r>
              <a:rPr lang="en-US" altLang="en-US" sz="1900" dirty="0"/>
              <a:t>Citizens band radios</a:t>
            </a:r>
          </a:p>
          <a:p>
            <a:pPr marL="285750" indent="-285750">
              <a:buFont typeface="Courier New" panose="02070309020205020404" pitchFamily="49" charset="0"/>
              <a:buChar char="o"/>
            </a:pPr>
            <a:endParaRPr lang="en-US" dirty="0"/>
          </a:p>
        </p:txBody>
      </p:sp>
      <p:pic>
        <p:nvPicPr>
          <p:cNvPr id="13314" name="Picture 2" descr="Image result for electronic equipment">
            <a:extLst>
              <a:ext uri="{FF2B5EF4-FFF2-40B4-BE49-F238E27FC236}">
                <a16:creationId xmlns:a16="http://schemas.microsoft.com/office/drawing/2014/main" id="{1D42E90B-C568-47DC-8FCA-30DEE719B50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714" t="3860" r="33714" b="40000"/>
          <a:stretch/>
        </p:blipFill>
        <p:spPr bwMode="auto">
          <a:xfrm>
            <a:off x="7239000" y="2788458"/>
            <a:ext cx="1068223" cy="11128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825FA38D-A46F-461E-92FD-FFE101C5C7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5181600"/>
            <a:ext cx="4495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A close up of a sign&#10;&#10;Description automatically generated">
            <a:extLst>
              <a:ext uri="{FF2B5EF4-FFF2-40B4-BE49-F238E27FC236}">
                <a16:creationId xmlns:a16="http://schemas.microsoft.com/office/drawing/2014/main" id="{02BF0211-A6E4-44E8-906F-1B8802A9840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5200" y="6126163"/>
            <a:ext cx="173196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a:extLst>
              <a:ext uri="{FF2B5EF4-FFF2-40B4-BE49-F238E27FC236}">
                <a16:creationId xmlns:a16="http://schemas.microsoft.com/office/drawing/2014/main" id="{2481F22E-454B-48C0-AE84-90863E457E35}"/>
              </a:ext>
            </a:extLst>
          </p:cNvPr>
          <p:cNvSpPr txBox="1">
            <a:spLocks noChangeArrowheads="1"/>
          </p:cNvSpPr>
          <p:nvPr/>
        </p:nvSpPr>
        <p:spPr>
          <a:xfrm>
            <a:off x="552450" y="1390650"/>
            <a:ext cx="7905750" cy="4830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altLang="en-US" sz="2000" dirty="0"/>
              <a:t>Loss to any electronic equipment that reproduces, receives or transmits audio, visual or data signals. This includes but is not limited to:</a:t>
            </a:r>
          </a:p>
          <a:p>
            <a:pPr>
              <a:spcBef>
                <a:spcPts val="0"/>
              </a:spcBef>
              <a:buFontTx/>
              <a:buNone/>
            </a:pPr>
            <a:endParaRPr lang="en-US" altLang="en-US" sz="1100" dirty="0"/>
          </a:p>
          <a:p>
            <a:pPr marL="640080">
              <a:spcBef>
                <a:spcPts val="0"/>
              </a:spcBef>
              <a:buFont typeface="Courier New" panose="02070309020205020404" pitchFamily="49" charset="0"/>
              <a:buChar char="o"/>
            </a:pPr>
            <a:r>
              <a:rPr lang="en-US" altLang="en-US" sz="2000" dirty="0"/>
              <a:t>Radios and stereos</a:t>
            </a:r>
          </a:p>
          <a:p>
            <a:pPr marL="640080">
              <a:spcBef>
                <a:spcPts val="0"/>
              </a:spcBef>
              <a:buFont typeface="Courier New" panose="02070309020205020404" pitchFamily="49" charset="0"/>
              <a:buChar char="o"/>
            </a:pPr>
            <a:r>
              <a:rPr lang="en-US" altLang="en-US" sz="2000" dirty="0"/>
              <a:t>Tape decks</a:t>
            </a:r>
          </a:p>
          <a:p>
            <a:pPr marL="640080">
              <a:spcBef>
                <a:spcPts val="0"/>
              </a:spcBef>
              <a:buFont typeface="Courier New" panose="02070309020205020404" pitchFamily="49" charset="0"/>
              <a:buChar char="o"/>
            </a:pPr>
            <a:r>
              <a:rPr lang="en-US" altLang="en-US" sz="2000" dirty="0"/>
              <a:t>Compact disk systems</a:t>
            </a:r>
          </a:p>
          <a:p>
            <a:pPr marL="640080">
              <a:spcBef>
                <a:spcPts val="0"/>
              </a:spcBef>
              <a:buFont typeface="Courier New" panose="02070309020205020404" pitchFamily="49" charset="0"/>
              <a:buChar char="o"/>
            </a:pPr>
            <a:r>
              <a:rPr lang="en-US" altLang="en-US" sz="2000" dirty="0"/>
              <a:t>Navigation systems</a:t>
            </a:r>
          </a:p>
          <a:p>
            <a:pPr marL="640080">
              <a:spcBef>
                <a:spcPts val="0"/>
              </a:spcBef>
              <a:buFont typeface="Courier New" panose="02070309020205020404" pitchFamily="49" charset="0"/>
              <a:buChar char="o"/>
            </a:pPr>
            <a:r>
              <a:rPr lang="en-US" altLang="en-US" sz="2000" dirty="0"/>
              <a:t>Internet access systems</a:t>
            </a:r>
          </a:p>
          <a:p>
            <a:pPr marL="640080">
              <a:spcBef>
                <a:spcPts val="0"/>
              </a:spcBef>
              <a:buFont typeface="Courier New" panose="02070309020205020404" pitchFamily="49" charset="0"/>
              <a:buChar char="o"/>
            </a:pPr>
            <a:r>
              <a:rPr lang="en-US" altLang="en-US" sz="2000" dirty="0"/>
              <a:t>Personal computers</a:t>
            </a:r>
          </a:p>
          <a:p>
            <a:pPr>
              <a:spcBef>
                <a:spcPts val="0"/>
              </a:spcBef>
            </a:pPr>
            <a:endParaRPr lang="en-US" altLang="en-US" sz="2000" dirty="0"/>
          </a:p>
          <a:p>
            <a:pPr>
              <a:spcBef>
                <a:spcPts val="0"/>
              </a:spcBef>
            </a:pPr>
            <a:r>
              <a:rPr lang="en-US" altLang="en-US" sz="2000" dirty="0"/>
              <a:t>Exclusion (4) </a:t>
            </a:r>
            <a:r>
              <a:rPr lang="en-US" altLang="en-US" sz="2000" b="1" dirty="0">
                <a:solidFill>
                  <a:srgbClr val="0070C0"/>
                </a:solidFill>
              </a:rPr>
              <a:t>does not apply to electronic equipment that is permanently installed </a:t>
            </a:r>
            <a:r>
              <a:rPr lang="en-US" altLang="en-US" sz="2000" dirty="0"/>
              <a:t>in "your covered auto" or any "non-owned auto"</a:t>
            </a:r>
          </a:p>
          <a:p>
            <a:pPr>
              <a:spcBef>
                <a:spcPts val="0"/>
              </a:spcBef>
              <a:buFontTx/>
              <a:buNone/>
            </a:pPr>
            <a:endParaRPr lang="en-US" altLang="en-US" sz="800" dirty="0"/>
          </a:p>
          <a:p>
            <a:pPr>
              <a:spcBef>
                <a:spcPts val="0"/>
              </a:spcBef>
            </a:pPr>
            <a:r>
              <a:rPr lang="en-US" altLang="en-US" sz="2000" dirty="0"/>
              <a:t>Loss to tapes, disks or other media used with equipment described in Exclusion (4) is also excluded. </a:t>
            </a:r>
          </a:p>
        </p:txBody>
      </p:sp>
    </p:spTree>
    <p:extLst>
      <p:ext uri="{BB962C8B-B14F-4D97-AF65-F5344CB8AC3E}">
        <p14:creationId xmlns:p14="http://schemas.microsoft.com/office/powerpoint/2010/main" val="49614360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643AC67-01D0-4143-871A-88C1B36946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5181600"/>
            <a:ext cx="4495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 close up of a sign&#10;&#10;Description automatically generated">
            <a:extLst>
              <a:ext uri="{FF2B5EF4-FFF2-40B4-BE49-F238E27FC236}">
                <a16:creationId xmlns:a16="http://schemas.microsoft.com/office/drawing/2014/main" id="{55D1F8AD-D85D-4905-B9A6-AFB66B73A13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6126163"/>
            <a:ext cx="173196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mage result for questions?">
            <a:extLst>
              <a:ext uri="{FF2B5EF4-FFF2-40B4-BE49-F238E27FC236}">
                <a16:creationId xmlns:a16="http://schemas.microsoft.com/office/drawing/2014/main" id="{BA310183-B135-4509-96FA-AA3BC3DE3B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0750" y="1752600"/>
            <a:ext cx="4762500" cy="2771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80771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0" y="457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3600">
              <a:solidFill>
                <a:schemeClr val="bg1"/>
              </a:solidFill>
            </a:endParaRPr>
          </a:p>
        </p:txBody>
      </p:sp>
      <p:sp>
        <p:nvSpPr>
          <p:cNvPr id="10244" name="Rectangle 4"/>
          <p:cNvSpPr>
            <a:spLocks noGrp="1" noChangeArrowheads="1"/>
          </p:cNvSpPr>
          <p:nvPr>
            <p:ph type="title"/>
          </p:nvPr>
        </p:nvSpPr>
        <p:spPr>
          <a:xfrm>
            <a:off x="1219200" y="281782"/>
            <a:ext cx="6705600" cy="1143000"/>
          </a:xfrm>
        </p:spPr>
        <p:txBody>
          <a:bodyPr/>
          <a:lstStyle/>
          <a:p>
            <a:r>
              <a:rPr lang="en-US" altLang="en-US" sz="3200" b="1" dirty="0">
                <a:solidFill>
                  <a:srgbClr val="0070C0"/>
                </a:solidFill>
              </a:rPr>
              <a:t>Even a minor accident can result in thousands of dollars in damages</a:t>
            </a:r>
          </a:p>
        </p:txBody>
      </p:sp>
      <p:sp>
        <p:nvSpPr>
          <p:cNvPr id="10245" name="Rectangle 5"/>
          <p:cNvSpPr>
            <a:spLocks noGrp="1" noChangeArrowheads="1"/>
          </p:cNvSpPr>
          <p:nvPr>
            <p:ph type="body" idx="1"/>
          </p:nvPr>
        </p:nvSpPr>
        <p:spPr>
          <a:xfrm>
            <a:off x="609600" y="1600200"/>
            <a:ext cx="8077200" cy="4724400"/>
          </a:xfrm>
        </p:spPr>
        <p:txBody>
          <a:bodyPr>
            <a:normAutofit lnSpcReduction="10000"/>
          </a:bodyPr>
          <a:lstStyle/>
          <a:p>
            <a:pPr>
              <a:lnSpc>
                <a:spcPct val="90000"/>
              </a:lnSpc>
              <a:spcBef>
                <a:spcPts val="1800"/>
              </a:spcBef>
            </a:pPr>
            <a:r>
              <a:rPr lang="en-US" altLang="en-US" sz="2800" dirty="0"/>
              <a:t>Damage to your car</a:t>
            </a:r>
          </a:p>
          <a:p>
            <a:pPr>
              <a:lnSpc>
                <a:spcPct val="90000"/>
              </a:lnSpc>
              <a:spcBef>
                <a:spcPts val="1800"/>
              </a:spcBef>
            </a:pPr>
            <a:r>
              <a:rPr lang="en-US" altLang="en-US" sz="2800" dirty="0"/>
              <a:t>Damage to other cars involved</a:t>
            </a:r>
          </a:p>
          <a:p>
            <a:pPr>
              <a:lnSpc>
                <a:spcPct val="90000"/>
              </a:lnSpc>
              <a:spcBef>
                <a:spcPts val="1800"/>
              </a:spcBef>
            </a:pPr>
            <a:r>
              <a:rPr lang="en-US" altLang="en-US" sz="2800" dirty="0"/>
              <a:t>Medical bills</a:t>
            </a:r>
          </a:p>
          <a:p>
            <a:pPr>
              <a:lnSpc>
                <a:spcPct val="90000"/>
              </a:lnSpc>
              <a:spcBef>
                <a:spcPts val="1800"/>
              </a:spcBef>
            </a:pPr>
            <a:r>
              <a:rPr lang="en-US" altLang="en-US" sz="2800" dirty="0"/>
              <a:t>Lost wages</a:t>
            </a:r>
          </a:p>
          <a:p>
            <a:pPr>
              <a:lnSpc>
                <a:spcPct val="90000"/>
              </a:lnSpc>
              <a:spcBef>
                <a:spcPts val="1800"/>
              </a:spcBef>
            </a:pPr>
            <a:r>
              <a:rPr lang="en-US" altLang="en-US" sz="2800" dirty="0"/>
              <a:t>Pain and suffering</a:t>
            </a:r>
          </a:p>
          <a:p>
            <a:pPr>
              <a:lnSpc>
                <a:spcPct val="90000"/>
              </a:lnSpc>
              <a:spcBef>
                <a:spcPts val="1800"/>
              </a:spcBef>
            </a:pPr>
            <a:r>
              <a:rPr lang="en-US" altLang="en-US" sz="2800" dirty="0"/>
              <a:t>Prosecution</a:t>
            </a:r>
          </a:p>
          <a:p>
            <a:pPr>
              <a:lnSpc>
                <a:spcPct val="90000"/>
              </a:lnSpc>
              <a:spcBef>
                <a:spcPts val="1800"/>
              </a:spcBef>
            </a:pPr>
            <a:r>
              <a:rPr lang="en-US" altLang="en-US" sz="2800" dirty="0"/>
              <a:t>Legal fees</a:t>
            </a:r>
          </a:p>
          <a:p>
            <a:pPr>
              <a:lnSpc>
                <a:spcPct val="90000"/>
              </a:lnSpc>
              <a:spcBef>
                <a:spcPts val="1800"/>
              </a:spcBef>
            </a:pPr>
            <a:r>
              <a:rPr lang="en-US" altLang="en-US" sz="2800" dirty="0"/>
              <a:t>Fines</a:t>
            </a:r>
          </a:p>
          <a:p>
            <a:pPr>
              <a:lnSpc>
                <a:spcPct val="90000"/>
              </a:lnSpc>
              <a:spcBef>
                <a:spcPts val="1800"/>
              </a:spcBef>
            </a:pPr>
            <a:endParaRPr lang="en-US" altLang="en-US" sz="2800" dirty="0"/>
          </a:p>
        </p:txBody>
      </p:sp>
      <p:sp>
        <p:nvSpPr>
          <p:cNvPr id="2" name="TextBox 1">
            <a:extLst>
              <a:ext uri="{FF2B5EF4-FFF2-40B4-BE49-F238E27FC236}">
                <a16:creationId xmlns:a16="http://schemas.microsoft.com/office/drawing/2014/main" id="{DAB573FA-23C1-4FDE-AA90-436C30447524}"/>
              </a:ext>
            </a:extLst>
          </p:cNvPr>
          <p:cNvSpPr txBox="1"/>
          <p:nvPr/>
        </p:nvSpPr>
        <p:spPr>
          <a:xfrm rot="999053">
            <a:off x="5334594" y="2082174"/>
            <a:ext cx="3434821" cy="2585323"/>
          </a:xfrm>
          <a:prstGeom prst="rect">
            <a:avLst/>
          </a:prstGeom>
          <a:noFill/>
        </p:spPr>
        <p:txBody>
          <a:bodyPr wrap="square" rtlCol="0">
            <a:spAutoFit/>
          </a:bodyPr>
          <a:lstStyle/>
          <a:p>
            <a:r>
              <a:rPr lang="en-US" dirty="0">
                <a:solidFill>
                  <a:srgbClr val="C00000"/>
                </a:solidFill>
                <a:latin typeface="Aharoni" panose="02010803020104030203" pitchFamily="2" charset="-79"/>
                <a:cs typeface="Aharoni" panose="02010803020104030203" pitchFamily="2" charset="-79"/>
              </a:rPr>
              <a:t> - Physical Damage</a:t>
            </a:r>
          </a:p>
          <a:p>
            <a:endParaRPr lang="en-US" dirty="0">
              <a:solidFill>
                <a:srgbClr val="C00000"/>
              </a:solidFill>
              <a:latin typeface="Aharoni" panose="02010803020104030203" pitchFamily="2" charset="-79"/>
              <a:cs typeface="Aharoni" panose="02010803020104030203" pitchFamily="2" charset="-79"/>
            </a:endParaRPr>
          </a:p>
          <a:p>
            <a:r>
              <a:rPr lang="en-US" dirty="0">
                <a:solidFill>
                  <a:srgbClr val="C00000"/>
                </a:solidFill>
                <a:latin typeface="Aharoni" panose="02010803020104030203" pitchFamily="2" charset="-79"/>
                <a:cs typeface="Aharoni" panose="02010803020104030203" pitchFamily="2" charset="-79"/>
              </a:rPr>
              <a:t>	- Medical Payments</a:t>
            </a:r>
          </a:p>
          <a:p>
            <a:endParaRPr lang="en-US" dirty="0">
              <a:solidFill>
                <a:srgbClr val="C00000"/>
              </a:solidFill>
              <a:latin typeface="Aharoni" panose="02010803020104030203" pitchFamily="2" charset="-79"/>
              <a:cs typeface="Aharoni" panose="02010803020104030203" pitchFamily="2" charset="-79"/>
            </a:endParaRPr>
          </a:p>
          <a:p>
            <a:r>
              <a:rPr lang="en-US" dirty="0">
                <a:solidFill>
                  <a:srgbClr val="C00000"/>
                </a:solidFill>
                <a:latin typeface="Aharoni" panose="02010803020104030203" pitchFamily="2" charset="-79"/>
                <a:cs typeface="Aharoni" panose="02010803020104030203" pitchFamily="2" charset="-79"/>
              </a:rPr>
              <a:t>- Physical Damage Liability</a:t>
            </a:r>
          </a:p>
          <a:p>
            <a:endParaRPr lang="en-US" dirty="0">
              <a:solidFill>
                <a:srgbClr val="C00000"/>
              </a:solidFill>
              <a:latin typeface="Aharoni" panose="02010803020104030203" pitchFamily="2" charset="-79"/>
              <a:cs typeface="Aharoni" panose="02010803020104030203" pitchFamily="2" charset="-79"/>
            </a:endParaRPr>
          </a:p>
          <a:p>
            <a:r>
              <a:rPr lang="en-US" dirty="0">
                <a:solidFill>
                  <a:srgbClr val="C00000"/>
                </a:solidFill>
                <a:latin typeface="Aharoni" panose="02010803020104030203" pitchFamily="2" charset="-79"/>
                <a:cs typeface="Aharoni" panose="02010803020104030203" pitchFamily="2" charset="-79"/>
              </a:rPr>
              <a:t>	- Loss of Income</a:t>
            </a:r>
          </a:p>
          <a:p>
            <a:endParaRPr lang="en-US" dirty="0">
              <a:solidFill>
                <a:srgbClr val="C00000"/>
              </a:solidFill>
              <a:latin typeface="Aharoni" panose="02010803020104030203" pitchFamily="2" charset="-79"/>
              <a:cs typeface="Aharoni" panose="02010803020104030203" pitchFamily="2" charset="-79"/>
            </a:endParaRPr>
          </a:p>
          <a:p>
            <a:r>
              <a:rPr lang="en-US" dirty="0">
                <a:solidFill>
                  <a:srgbClr val="C00000"/>
                </a:solidFill>
                <a:latin typeface="Aharoni" panose="02010803020104030203" pitchFamily="2" charset="-79"/>
                <a:cs typeface="Aharoni" panose="02010803020104030203" pitchFamily="2" charset="-79"/>
              </a:rPr>
              <a:t>- Liability – Bodily Injury</a:t>
            </a:r>
          </a:p>
        </p:txBody>
      </p:sp>
      <p:pic>
        <p:nvPicPr>
          <p:cNvPr id="7" name="Picture 4">
            <a:extLst>
              <a:ext uri="{FF2B5EF4-FFF2-40B4-BE49-F238E27FC236}">
                <a16:creationId xmlns:a16="http://schemas.microsoft.com/office/drawing/2014/main" id="{16D2B084-C68F-4B01-BC8F-36658BA2C1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5181600"/>
            <a:ext cx="4495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A close up of a sign&#10;&#10;Description automatically generated">
            <a:extLst>
              <a:ext uri="{FF2B5EF4-FFF2-40B4-BE49-F238E27FC236}">
                <a16:creationId xmlns:a16="http://schemas.microsoft.com/office/drawing/2014/main" id="{36E8B3F3-FBD5-41EA-B874-B4EE6BDE1A1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6126163"/>
            <a:ext cx="173196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0" name="Picture 2" descr="Image result for rear end car damage">
            <a:extLst>
              <a:ext uri="{FF2B5EF4-FFF2-40B4-BE49-F238E27FC236}">
                <a16:creationId xmlns:a16="http://schemas.microsoft.com/office/drawing/2014/main" id="{CAA3CB8D-DB5B-46C0-AB4B-ACB7AAC053C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90900" y="4654769"/>
            <a:ext cx="25146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80093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152400" y="1600200"/>
            <a:ext cx="7391400" cy="319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400">
              <a:effectLst>
                <a:outerShdw blurRad="38100" dist="38100" dir="2700000" algn="tl">
                  <a:srgbClr val="C0C0C0"/>
                </a:outerShdw>
              </a:effectLst>
            </a:endParaRPr>
          </a:p>
          <a:p>
            <a:pPr>
              <a:spcBef>
                <a:spcPct val="50000"/>
              </a:spcBef>
            </a:pPr>
            <a:endParaRPr lang="en-US" altLang="en-US" sz="2400">
              <a:effectLst>
                <a:outerShdw blurRad="38100" dist="38100" dir="2700000" algn="tl">
                  <a:srgbClr val="C0C0C0"/>
                </a:outerShdw>
              </a:effectLst>
            </a:endParaRPr>
          </a:p>
          <a:p>
            <a:pPr>
              <a:spcBef>
                <a:spcPct val="50000"/>
              </a:spcBef>
            </a:pPr>
            <a:endParaRPr lang="en-US" altLang="en-US" sz="2400">
              <a:effectLst>
                <a:outerShdw blurRad="38100" dist="38100" dir="2700000" algn="tl">
                  <a:srgbClr val="C0C0C0"/>
                </a:outerShdw>
              </a:effectLst>
            </a:endParaRPr>
          </a:p>
          <a:p>
            <a:pPr>
              <a:spcBef>
                <a:spcPct val="50000"/>
              </a:spcBef>
              <a:buFontTx/>
              <a:buChar char="•"/>
            </a:pPr>
            <a:endParaRPr lang="en-US" altLang="en-US" sz="2400">
              <a:effectLst>
                <a:outerShdw blurRad="38100" dist="38100" dir="2700000" algn="tl">
                  <a:srgbClr val="C0C0C0"/>
                </a:outerShdw>
              </a:effectLst>
            </a:endParaRPr>
          </a:p>
          <a:p>
            <a:pPr>
              <a:spcBef>
                <a:spcPct val="50000"/>
              </a:spcBef>
              <a:buFontTx/>
              <a:buChar char="•"/>
            </a:pPr>
            <a:endParaRPr lang="en-US" altLang="en-US" sz="2400">
              <a:effectLst>
                <a:outerShdw blurRad="38100" dist="38100" dir="2700000" algn="tl">
                  <a:srgbClr val="C0C0C0"/>
                </a:outerShdw>
              </a:effectLst>
            </a:endParaRPr>
          </a:p>
          <a:p>
            <a:pPr>
              <a:spcBef>
                <a:spcPct val="50000"/>
              </a:spcBef>
            </a:pPr>
            <a:endParaRPr lang="en-US" altLang="en-US" sz="2400">
              <a:effectLst>
                <a:outerShdw blurRad="38100" dist="38100" dir="2700000" algn="tl">
                  <a:srgbClr val="C0C0C0"/>
                </a:outerShdw>
              </a:effectLst>
            </a:endParaRPr>
          </a:p>
        </p:txBody>
      </p:sp>
      <p:sp>
        <p:nvSpPr>
          <p:cNvPr id="16388" name="Rectangle 4"/>
          <p:cNvSpPr>
            <a:spLocks noGrp="1" noChangeArrowheads="1"/>
          </p:cNvSpPr>
          <p:nvPr>
            <p:ph type="title"/>
          </p:nvPr>
        </p:nvSpPr>
        <p:spPr>
          <a:xfrm>
            <a:off x="990600" y="457200"/>
            <a:ext cx="7162800" cy="924757"/>
          </a:xfrm>
        </p:spPr>
        <p:txBody>
          <a:bodyPr>
            <a:noAutofit/>
          </a:bodyPr>
          <a:lstStyle/>
          <a:p>
            <a:br>
              <a:rPr lang="en-US" altLang="en-US" sz="3200" b="1" dirty="0">
                <a:solidFill>
                  <a:srgbClr val="0070C0"/>
                </a:solidFill>
              </a:rPr>
            </a:br>
            <a:r>
              <a:rPr lang="en-US" altLang="en-US" sz="3200" b="1" dirty="0">
                <a:solidFill>
                  <a:srgbClr val="0070C0"/>
                </a:solidFill>
              </a:rPr>
              <a:t>What is Automobile Insurance?</a:t>
            </a:r>
            <a:br>
              <a:rPr lang="en-US" altLang="en-US" sz="3200" dirty="0">
                <a:solidFill>
                  <a:srgbClr val="0070C0"/>
                </a:solidFill>
              </a:rPr>
            </a:br>
            <a:endParaRPr lang="en-US" altLang="en-US" sz="3200" dirty="0">
              <a:solidFill>
                <a:srgbClr val="0070C0"/>
              </a:solidFill>
            </a:endParaRPr>
          </a:p>
        </p:txBody>
      </p:sp>
      <p:sp>
        <p:nvSpPr>
          <p:cNvPr id="16389" name="Rectangle 5"/>
          <p:cNvSpPr>
            <a:spLocks noGrp="1" noChangeArrowheads="1"/>
          </p:cNvSpPr>
          <p:nvPr>
            <p:ph type="body" idx="1"/>
          </p:nvPr>
        </p:nvSpPr>
        <p:spPr>
          <a:xfrm>
            <a:off x="331433" y="1600200"/>
            <a:ext cx="8481134" cy="4525963"/>
          </a:xfrm>
        </p:spPr>
        <p:txBody>
          <a:bodyPr>
            <a:normAutofit/>
          </a:bodyPr>
          <a:lstStyle/>
          <a:p>
            <a:pPr>
              <a:spcBef>
                <a:spcPts val="2400"/>
              </a:spcBef>
            </a:pPr>
            <a:r>
              <a:rPr lang="en-US" altLang="en-US" sz="3000" dirty="0"/>
              <a:t>An auto insurance policy is a contract between you and an insurance company</a:t>
            </a:r>
          </a:p>
          <a:p>
            <a:pPr>
              <a:spcBef>
                <a:spcPts val="2400"/>
              </a:spcBef>
            </a:pPr>
            <a:r>
              <a:rPr lang="en-US" altLang="en-US" sz="3000" dirty="0"/>
              <a:t>You pay a premium, and in exchange, the insurance company promises to pay for specific car-related financial losses during the term of the policy</a:t>
            </a:r>
          </a:p>
          <a:p>
            <a:pPr>
              <a:spcBef>
                <a:spcPts val="2400"/>
              </a:spcBef>
            </a:pPr>
            <a:endParaRPr lang="en-US" altLang="en-US" sz="3000" dirty="0"/>
          </a:p>
        </p:txBody>
      </p:sp>
      <p:pic>
        <p:nvPicPr>
          <p:cNvPr id="6" name="Picture 4">
            <a:extLst>
              <a:ext uri="{FF2B5EF4-FFF2-40B4-BE49-F238E27FC236}">
                <a16:creationId xmlns:a16="http://schemas.microsoft.com/office/drawing/2014/main" id="{065FFBBE-B1C8-452D-8AC3-392D3DDD47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5181600"/>
            <a:ext cx="4495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A close up of a sign&#10;&#10;Description automatically generated">
            <a:extLst>
              <a:ext uri="{FF2B5EF4-FFF2-40B4-BE49-F238E27FC236}">
                <a16:creationId xmlns:a16="http://schemas.microsoft.com/office/drawing/2014/main" id="{3431EDEE-327C-4B08-A325-4CBABA86D08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6126163"/>
            <a:ext cx="173196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Image result for auto insurance">
            <a:extLst>
              <a:ext uri="{FF2B5EF4-FFF2-40B4-BE49-F238E27FC236}">
                <a16:creationId xmlns:a16="http://schemas.microsoft.com/office/drawing/2014/main" id="{2564EC65-2426-45F8-8662-37C070D529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0" y="4648200"/>
            <a:ext cx="2667000" cy="1500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33271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381000"/>
            <a:ext cx="6172200" cy="884238"/>
          </a:xfrm>
        </p:spPr>
        <p:txBody>
          <a:bodyPr/>
          <a:lstStyle/>
          <a:p>
            <a:r>
              <a:rPr lang="en-US" b="1" dirty="0">
                <a:solidFill>
                  <a:srgbClr val="0070C0"/>
                </a:solidFill>
              </a:rPr>
              <a:t>Is It Covered?</a:t>
            </a:r>
          </a:p>
        </p:txBody>
      </p:sp>
      <p:sp>
        <p:nvSpPr>
          <p:cNvPr id="3" name="Content Placeholder 2"/>
          <p:cNvSpPr>
            <a:spLocks noGrp="1"/>
          </p:cNvSpPr>
          <p:nvPr>
            <p:ph idx="1"/>
          </p:nvPr>
        </p:nvSpPr>
        <p:spPr>
          <a:xfrm>
            <a:off x="457200" y="1676400"/>
            <a:ext cx="8229600" cy="4449763"/>
          </a:xfrm>
        </p:spPr>
        <p:txBody>
          <a:bodyPr>
            <a:normAutofit/>
          </a:bodyPr>
          <a:lstStyle/>
          <a:p>
            <a:pPr lvl="0">
              <a:spcBef>
                <a:spcPts val="2400"/>
              </a:spcBef>
            </a:pPr>
            <a:r>
              <a:rPr lang="en-US" sz="2800" dirty="0"/>
              <a:t>Jeff’s 14-year-old son decides to try his hand at driving one night.  Unfortunately, his driving was as faulty as his judgment.  He hit a parked car near the police station  </a:t>
            </a:r>
          </a:p>
          <a:p>
            <a:pPr lvl="0">
              <a:spcBef>
                <a:spcPts val="2400"/>
              </a:spcBef>
            </a:pPr>
            <a:r>
              <a:rPr lang="en-US" sz="2800" dirty="0"/>
              <a:t>As long as the policy was in force and the vehicle was listed on the policy, will coverage apply for this loss?</a:t>
            </a:r>
          </a:p>
          <a:p>
            <a:pPr>
              <a:spcBef>
                <a:spcPts val="2400"/>
              </a:spcBef>
            </a:pPr>
            <a:endParaRPr lang="en-US" sz="2800" dirty="0"/>
          </a:p>
        </p:txBody>
      </p:sp>
      <p:pic>
        <p:nvPicPr>
          <p:cNvPr id="4" name="Picture 4">
            <a:extLst>
              <a:ext uri="{FF2B5EF4-FFF2-40B4-BE49-F238E27FC236}">
                <a16:creationId xmlns:a16="http://schemas.microsoft.com/office/drawing/2014/main" id="{951A2DE8-C05A-4F4D-A15C-A195954FB3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5181600"/>
            <a:ext cx="4495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 close up of a sign&#10;&#10;Description automatically generated">
            <a:extLst>
              <a:ext uri="{FF2B5EF4-FFF2-40B4-BE49-F238E27FC236}">
                <a16:creationId xmlns:a16="http://schemas.microsoft.com/office/drawing/2014/main" id="{D7D37509-F59D-426E-B96F-A63CC3CDE81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6126163"/>
            <a:ext cx="173196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3301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457200"/>
            <a:ext cx="8229600" cy="1066800"/>
          </a:xfrm>
        </p:spPr>
        <p:txBody>
          <a:bodyPr>
            <a:normAutofit fontScale="90000"/>
          </a:bodyPr>
          <a:lstStyle/>
          <a:p>
            <a:r>
              <a:rPr lang="en-US" altLang="en-US" b="1" dirty="0">
                <a:solidFill>
                  <a:srgbClr val="0070C0"/>
                </a:solidFill>
              </a:rPr>
              <a:t>Liability</a:t>
            </a:r>
            <a:br>
              <a:rPr lang="en-US" altLang="en-US" dirty="0"/>
            </a:br>
            <a:r>
              <a:rPr lang="en-US" altLang="en-US" sz="4000" i="1" dirty="0"/>
              <a:t>Who Can Drive Your Car?</a:t>
            </a:r>
          </a:p>
        </p:txBody>
      </p:sp>
      <p:sp>
        <p:nvSpPr>
          <p:cNvPr id="57347" name="Rectangle 3"/>
          <p:cNvSpPr>
            <a:spLocks noGrp="1" noChangeArrowheads="1"/>
          </p:cNvSpPr>
          <p:nvPr>
            <p:ph type="body" sz="half" idx="1"/>
          </p:nvPr>
        </p:nvSpPr>
        <p:spPr>
          <a:xfrm>
            <a:off x="304800" y="1981200"/>
            <a:ext cx="4113737" cy="4525964"/>
          </a:xfrm>
        </p:spPr>
        <p:txBody>
          <a:bodyPr>
            <a:normAutofit/>
          </a:bodyPr>
          <a:lstStyle/>
          <a:p>
            <a:pPr eaLnBrk="0" hangingPunct="0"/>
            <a:r>
              <a:rPr lang="en-US" altLang="en-US" sz="2400" dirty="0"/>
              <a:t>Named insured and family members  </a:t>
            </a:r>
          </a:p>
          <a:p>
            <a:pPr eaLnBrk="0" hangingPunct="0"/>
            <a:r>
              <a:rPr lang="en-US" altLang="en-US" sz="2400" dirty="0"/>
              <a:t>Anyone you give permission to drive your car</a:t>
            </a:r>
          </a:p>
          <a:p>
            <a:pPr eaLnBrk="0" hangingPunct="0"/>
            <a:r>
              <a:rPr lang="en-US" altLang="en-US" sz="2400" dirty="0"/>
              <a:t>Any person or organization responsible for acts of covered person</a:t>
            </a:r>
          </a:p>
          <a:p>
            <a:pPr eaLnBrk="0" hangingPunct="0"/>
            <a:r>
              <a:rPr lang="en-US" altLang="en-US" sz="2400" dirty="0"/>
              <a:t>Any person or organization responsible for use of auto  </a:t>
            </a:r>
            <a:endParaRPr lang="en-US" altLang="en-US" sz="1800" dirty="0"/>
          </a:p>
        </p:txBody>
      </p:sp>
      <p:pic>
        <p:nvPicPr>
          <p:cNvPr id="5" name="Picture 4">
            <a:extLst>
              <a:ext uri="{FF2B5EF4-FFF2-40B4-BE49-F238E27FC236}">
                <a16:creationId xmlns:a16="http://schemas.microsoft.com/office/drawing/2014/main" id="{3EF4C1C6-B429-4E01-B629-073CEEABD6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5181600"/>
            <a:ext cx="4495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close up of a sign&#10;&#10;Description automatically generated">
            <a:extLst>
              <a:ext uri="{FF2B5EF4-FFF2-40B4-BE49-F238E27FC236}">
                <a16:creationId xmlns:a16="http://schemas.microsoft.com/office/drawing/2014/main" id="{08AFB1EF-51BA-4A52-908F-A1F2D79C310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6126163"/>
            <a:ext cx="173196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a:extLst>
              <a:ext uri="{FF2B5EF4-FFF2-40B4-BE49-F238E27FC236}">
                <a16:creationId xmlns:a16="http://schemas.microsoft.com/office/drawing/2014/main" id="{1BA0A83D-7879-408C-985A-720E71E264D3}"/>
              </a:ext>
            </a:extLst>
          </p:cNvPr>
          <p:cNvSpPr txBox="1">
            <a:spLocks noChangeArrowheads="1"/>
          </p:cNvSpPr>
          <p:nvPr/>
        </p:nvSpPr>
        <p:spPr>
          <a:xfrm rot="219770">
            <a:off x="4362694" y="2347775"/>
            <a:ext cx="4419600" cy="31308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nSpc>
                <a:spcPct val="80000"/>
              </a:lnSpc>
              <a:spcBef>
                <a:spcPts val="2400"/>
              </a:spcBef>
              <a:buFontTx/>
              <a:buNone/>
            </a:pPr>
            <a:r>
              <a:rPr lang="en-US" altLang="en-US" sz="2600" b="1" i="1">
                <a:solidFill>
                  <a:srgbClr val="0070C0"/>
                </a:solidFill>
              </a:rPr>
              <a:t>Included in Limit</a:t>
            </a:r>
          </a:p>
          <a:p>
            <a:pPr lvl="1">
              <a:lnSpc>
                <a:spcPct val="80000"/>
              </a:lnSpc>
              <a:spcBef>
                <a:spcPts val="2400"/>
              </a:spcBef>
            </a:pPr>
            <a:r>
              <a:rPr lang="en-US" altLang="en-US" sz="2600"/>
              <a:t>Damages for bodily injury or property damage</a:t>
            </a:r>
          </a:p>
          <a:p>
            <a:pPr>
              <a:lnSpc>
                <a:spcPct val="80000"/>
              </a:lnSpc>
              <a:spcBef>
                <a:spcPts val="2400"/>
              </a:spcBef>
              <a:buFontTx/>
              <a:buNone/>
            </a:pPr>
            <a:r>
              <a:rPr lang="en-US" altLang="en-US" sz="2600" b="1" i="1">
                <a:solidFill>
                  <a:srgbClr val="0070C0"/>
                </a:solidFill>
              </a:rPr>
              <a:t>Outside of Limit</a:t>
            </a:r>
          </a:p>
          <a:p>
            <a:pPr lvl="1">
              <a:lnSpc>
                <a:spcPct val="80000"/>
              </a:lnSpc>
              <a:spcBef>
                <a:spcPts val="2400"/>
              </a:spcBef>
            </a:pPr>
            <a:r>
              <a:rPr lang="en-US" altLang="en-US" sz="2600"/>
              <a:t>Defense costs</a:t>
            </a:r>
            <a:endParaRPr lang="en-US" altLang="en-US" sz="2600" dirty="0"/>
          </a:p>
        </p:txBody>
      </p:sp>
    </p:spTree>
    <p:extLst>
      <p:ext uri="{BB962C8B-B14F-4D97-AF65-F5344CB8AC3E}">
        <p14:creationId xmlns:p14="http://schemas.microsoft.com/office/powerpoint/2010/main" val="329840056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Is It Covered?</a:t>
            </a:r>
            <a:endParaRPr lang="en-US" dirty="0"/>
          </a:p>
        </p:txBody>
      </p:sp>
      <p:sp>
        <p:nvSpPr>
          <p:cNvPr id="3" name="Content Placeholder 2"/>
          <p:cNvSpPr>
            <a:spLocks noGrp="1"/>
          </p:cNvSpPr>
          <p:nvPr>
            <p:ph idx="1"/>
          </p:nvPr>
        </p:nvSpPr>
        <p:spPr>
          <a:xfrm>
            <a:off x="533400" y="1524000"/>
            <a:ext cx="7848600" cy="4602163"/>
          </a:xfrm>
        </p:spPr>
        <p:txBody>
          <a:bodyPr>
            <a:normAutofit/>
          </a:bodyPr>
          <a:lstStyle/>
          <a:p>
            <a:pPr lvl="0">
              <a:spcBef>
                <a:spcPts val="1800"/>
              </a:spcBef>
            </a:pPr>
            <a:r>
              <a:rPr lang="en-US" sz="2800" dirty="0"/>
              <a:t>Jessica is helping out with a spaghetti dinner at the community center.  She is on her way back from the store with needed supplies when she runs into someone at an intersection.</a:t>
            </a:r>
            <a:br>
              <a:rPr lang="en-US" sz="2800" dirty="0"/>
            </a:br>
            <a:r>
              <a:rPr lang="en-US" sz="2800" i="1" dirty="0">
                <a:solidFill>
                  <a:srgbClr val="0070C0"/>
                </a:solidFill>
              </a:rPr>
              <a:t>It was clearly your insured’s fault</a:t>
            </a:r>
          </a:p>
          <a:p>
            <a:pPr lvl="0">
              <a:spcBef>
                <a:spcPts val="1800"/>
              </a:spcBef>
            </a:pPr>
            <a:r>
              <a:rPr lang="en-US" sz="2800" dirty="0"/>
              <a:t>The injured party decides to sue Jessica and the center, since she was on an errand for them.</a:t>
            </a:r>
            <a:br>
              <a:rPr lang="en-US" sz="2800" dirty="0"/>
            </a:br>
            <a:r>
              <a:rPr lang="en-US" sz="2800" i="1" dirty="0">
                <a:solidFill>
                  <a:srgbClr val="0070C0"/>
                </a:solidFill>
              </a:rPr>
              <a:t>Will the center be protected by Jessica’s policy?</a:t>
            </a:r>
          </a:p>
          <a:p>
            <a:pPr>
              <a:spcBef>
                <a:spcPts val="1800"/>
              </a:spcBef>
            </a:pPr>
            <a:endParaRPr lang="en-US" sz="2800" dirty="0"/>
          </a:p>
        </p:txBody>
      </p:sp>
      <p:pic>
        <p:nvPicPr>
          <p:cNvPr id="4" name="Picture 4">
            <a:extLst>
              <a:ext uri="{FF2B5EF4-FFF2-40B4-BE49-F238E27FC236}">
                <a16:creationId xmlns:a16="http://schemas.microsoft.com/office/drawing/2014/main" id="{09B67F2F-5685-4BE1-9EA5-A8B9352F14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5181600"/>
            <a:ext cx="4495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 close up of a sign&#10;&#10;Description automatically generated">
            <a:extLst>
              <a:ext uri="{FF2B5EF4-FFF2-40B4-BE49-F238E27FC236}">
                <a16:creationId xmlns:a16="http://schemas.microsoft.com/office/drawing/2014/main" id="{727334B8-E1FB-4519-A31A-6C05EDD164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6126163"/>
            <a:ext cx="173196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0918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Is It Covered?</a:t>
            </a:r>
            <a:endParaRPr lang="en-US" dirty="0"/>
          </a:p>
        </p:txBody>
      </p:sp>
      <p:sp>
        <p:nvSpPr>
          <p:cNvPr id="3" name="Content Placeholder 2"/>
          <p:cNvSpPr>
            <a:spLocks noGrp="1"/>
          </p:cNvSpPr>
          <p:nvPr>
            <p:ph idx="1"/>
          </p:nvPr>
        </p:nvSpPr>
        <p:spPr>
          <a:xfrm>
            <a:off x="457200" y="1524000"/>
            <a:ext cx="7772400" cy="4602163"/>
          </a:xfrm>
        </p:spPr>
        <p:txBody>
          <a:bodyPr>
            <a:normAutofit/>
          </a:bodyPr>
          <a:lstStyle/>
          <a:p>
            <a:pPr lvl="0" hangingPunct="0">
              <a:spcBef>
                <a:spcPts val="1200"/>
              </a:spcBef>
            </a:pPr>
            <a:r>
              <a:rPr lang="en-US" sz="3000" dirty="0"/>
              <a:t>Alex is helping a friend move her furniture into her new house.  On the way to the new house, Alex has to stop the car very quickly and three valuable lamps in the trunk are broken.</a:t>
            </a:r>
            <a:br>
              <a:rPr lang="en-US" sz="3000" dirty="0"/>
            </a:br>
            <a:r>
              <a:rPr lang="en-US" sz="3000" i="1" dirty="0">
                <a:solidFill>
                  <a:srgbClr val="0070C0"/>
                </a:solidFill>
              </a:rPr>
              <a:t>Will the damage to these lamps be covered by John’s auto liability?</a:t>
            </a:r>
          </a:p>
        </p:txBody>
      </p:sp>
      <p:pic>
        <p:nvPicPr>
          <p:cNvPr id="5" name="Picture 4">
            <a:extLst>
              <a:ext uri="{FF2B5EF4-FFF2-40B4-BE49-F238E27FC236}">
                <a16:creationId xmlns:a16="http://schemas.microsoft.com/office/drawing/2014/main" id="{78A4F9DF-60E9-4DAC-B579-E2C4630338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5181600"/>
            <a:ext cx="4495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close up of a sign&#10;&#10;Description automatically generated">
            <a:extLst>
              <a:ext uri="{FF2B5EF4-FFF2-40B4-BE49-F238E27FC236}">
                <a16:creationId xmlns:a16="http://schemas.microsoft.com/office/drawing/2014/main" id="{0EC1DB0B-E7DA-4973-8745-96D38AD5112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6126163"/>
            <a:ext cx="173196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Image result for people moving a chair into a house">
            <a:extLst>
              <a:ext uri="{FF2B5EF4-FFF2-40B4-BE49-F238E27FC236}">
                <a16:creationId xmlns:a16="http://schemas.microsoft.com/office/drawing/2014/main" id="{29A4B8AB-9928-4527-818F-D59062DC15C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7143"/>
          <a:stretch/>
        </p:blipFill>
        <p:spPr bwMode="auto">
          <a:xfrm>
            <a:off x="3262312" y="4562475"/>
            <a:ext cx="2619375" cy="174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725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381000"/>
            <a:ext cx="8229600" cy="1036638"/>
          </a:xfrm>
        </p:spPr>
        <p:txBody>
          <a:bodyPr/>
          <a:lstStyle/>
          <a:p>
            <a:r>
              <a:rPr lang="en-US" altLang="en-US" b="1" dirty="0">
                <a:solidFill>
                  <a:srgbClr val="0070C0"/>
                </a:solidFill>
              </a:rPr>
              <a:t>Liability Exclusions</a:t>
            </a:r>
          </a:p>
        </p:txBody>
      </p:sp>
      <p:sp>
        <p:nvSpPr>
          <p:cNvPr id="65539" name="Rectangle 3"/>
          <p:cNvSpPr>
            <a:spLocks noGrp="1" noChangeArrowheads="1"/>
          </p:cNvSpPr>
          <p:nvPr>
            <p:ph type="body" idx="1"/>
          </p:nvPr>
        </p:nvSpPr>
        <p:spPr>
          <a:xfrm>
            <a:off x="1695450" y="1524000"/>
            <a:ext cx="5753100" cy="4525963"/>
          </a:xfrm>
        </p:spPr>
        <p:txBody>
          <a:bodyPr>
            <a:normAutofit/>
          </a:bodyPr>
          <a:lstStyle/>
          <a:p>
            <a:pPr>
              <a:lnSpc>
                <a:spcPct val="90000"/>
              </a:lnSpc>
              <a:spcBef>
                <a:spcPts val="1800"/>
              </a:spcBef>
            </a:pPr>
            <a:r>
              <a:rPr lang="en-US" altLang="en-US" sz="3000" dirty="0"/>
              <a:t>Intentional injury</a:t>
            </a:r>
          </a:p>
          <a:p>
            <a:pPr>
              <a:lnSpc>
                <a:spcPct val="90000"/>
              </a:lnSpc>
              <a:spcBef>
                <a:spcPts val="1800"/>
              </a:spcBef>
            </a:pPr>
            <a:r>
              <a:rPr lang="en-US" altLang="en-US" sz="3000" dirty="0"/>
              <a:t>Property owned or transported</a:t>
            </a:r>
          </a:p>
          <a:p>
            <a:pPr>
              <a:lnSpc>
                <a:spcPct val="90000"/>
              </a:lnSpc>
              <a:spcBef>
                <a:spcPts val="1800"/>
              </a:spcBef>
            </a:pPr>
            <a:r>
              <a:rPr lang="en-US" altLang="en-US" sz="3000" dirty="0"/>
              <a:t>Property rented to, used by or in care of insured</a:t>
            </a:r>
          </a:p>
          <a:p>
            <a:pPr>
              <a:lnSpc>
                <a:spcPct val="90000"/>
              </a:lnSpc>
              <a:spcBef>
                <a:spcPts val="1800"/>
              </a:spcBef>
            </a:pPr>
            <a:r>
              <a:rPr lang="en-US" altLang="en-US" sz="3000" dirty="0"/>
              <a:t>Bodily injury to employee – domestic employee is covered</a:t>
            </a:r>
          </a:p>
          <a:p>
            <a:pPr>
              <a:lnSpc>
                <a:spcPct val="90000"/>
              </a:lnSpc>
              <a:spcBef>
                <a:spcPts val="1800"/>
              </a:spcBef>
            </a:pPr>
            <a:r>
              <a:rPr lang="en-US" altLang="en-US" sz="3000" dirty="0"/>
              <a:t>Public or livery</a:t>
            </a:r>
          </a:p>
        </p:txBody>
      </p:sp>
      <p:pic>
        <p:nvPicPr>
          <p:cNvPr id="4" name="Picture 4">
            <a:extLst>
              <a:ext uri="{FF2B5EF4-FFF2-40B4-BE49-F238E27FC236}">
                <a16:creationId xmlns:a16="http://schemas.microsoft.com/office/drawing/2014/main" id="{35DF1C1B-67B2-4F47-885D-13617781A6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5181600"/>
            <a:ext cx="4495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 close up of a sign&#10;&#10;Description automatically generated">
            <a:extLst>
              <a:ext uri="{FF2B5EF4-FFF2-40B4-BE49-F238E27FC236}">
                <a16:creationId xmlns:a16="http://schemas.microsoft.com/office/drawing/2014/main" id="{15638BC8-7F2C-41C7-A49C-B2E31604FD5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6126163"/>
            <a:ext cx="173196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0058455"/>
      </p:ext>
    </p:extLst>
  </p:cSld>
  <p:clrMapOvr>
    <a:masterClrMapping/>
  </p:clrMapOvr>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344</TotalTime>
  <Words>3288</Words>
  <Application>Microsoft Office PowerPoint</Application>
  <PresentationFormat>On-screen Show (4:3)</PresentationFormat>
  <Paragraphs>209</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Aharoni</vt:lpstr>
      <vt:lpstr>Arial</vt:lpstr>
      <vt:lpstr>Calibri</vt:lpstr>
      <vt:lpstr>Courier New</vt:lpstr>
      <vt:lpstr>1_Office Theme</vt:lpstr>
      <vt:lpstr>Personal Auto Policy – Costs</vt:lpstr>
      <vt:lpstr>What costs are involved when you’re in an accident?</vt:lpstr>
      <vt:lpstr>Even a minor accident can result in thousands of dollars in damages</vt:lpstr>
      <vt:lpstr> What is Automobile Insurance? </vt:lpstr>
      <vt:lpstr>Is It Covered?</vt:lpstr>
      <vt:lpstr>Liability Who Can Drive Your Car?</vt:lpstr>
      <vt:lpstr>Is It Covered?</vt:lpstr>
      <vt:lpstr>Is It Covered?</vt:lpstr>
      <vt:lpstr>Liability Exclusions</vt:lpstr>
      <vt:lpstr>Is It Covered?</vt:lpstr>
      <vt:lpstr>Is It Covered?</vt:lpstr>
      <vt:lpstr>Liability Coverage Exclusions</vt:lpstr>
      <vt:lpstr>Is It Covered?</vt:lpstr>
      <vt:lpstr>Is It Covered?</vt:lpstr>
      <vt:lpstr>Medical Expenses</vt:lpstr>
      <vt:lpstr>Is It Covered?</vt:lpstr>
      <vt:lpstr>Is It Covered?</vt:lpstr>
      <vt:lpstr>Uninsured Motorist (UM)</vt:lpstr>
      <vt:lpstr>Is It Covered?</vt:lpstr>
      <vt:lpstr>Is It Covered?</vt:lpstr>
      <vt:lpstr>Physical Damage Coverage</vt:lpstr>
      <vt:lpstr>Is It Covered?</vt:lpstr>
      <vt:lpstr>Electronic Equipment Exclusion</vt:lpstr>
      <vt:lpstr>PowerPoint Presentation</vt:lpstr>
    </vt:vector>
  </TitlesOfParts>
  <Company>IIABA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Auto</dc:title>
  <dc:creator>Diane Mattis</dc:creator>
  <cp:lastModifiedBy>Marco Albergo</cp:lastModifiedBy>
  <cp:revision>47</cp:revision>
  <dcterms:created xsi:type="dcterms:W3CDTF">2014-03-05T14:59:28Z</dcterms:created>
  <dcterms:modified xsi:type="dcterms:W3CDTF">2020-03-17T16:36:05Z</dcterms:modified>
</cp:coreProperties>
</file>